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65" r:id="rId4"/>
    <p:sldId id="258" r:id="rId5"/>
    <p:sldId id="257" r:id="rId6"/>
    <p:sldId id="259" r:id="rId7"/>
    <p:sldId id="270" r:id="rId8"/>
    <p:sldId id="260" r:id="rId9"/>
    <p:sldId id="263" r:id="rId10"/>
    <p:sldId id="261" r:id="rId11"/>
    <p:sldId id="272" r:id="rId12"/>
    <p:sldId id="264" r:id="rId13"/>
    <p:sldId id="267" r:id="rId14"/>
    <p:sldId id="262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C00"/>
    <a:srgbClr val="CC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7" autoAdjust="0"/>
    <p:restoredTop sz="90929"/>
  </p:normalViewPr>
  <p:slideViewPr>
    <p:cSldViewPr>
      <p:cViewPr>
        <p:scale>
          <a:sx n="74" d="100"/>
          <a:sy n="74" d="100"/>
        </p:scale>
        <p:origin x="-146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F7928-EAFD-4A89-A3C0-8119C7034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B278-D4C4-49BB-B342-FFE785E38671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DD475-04B5-4347-AB0A-EE5C86C5217F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41B9F-56D2-4E5B-9687-D2DED32897D6}" type="slidenum">
              <a:rPr lang="en-US"/>
              <a:pPr/>
              <a:t>14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B74B5-6F3A-4F56-BF6B-7CA62286540A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E4A2D-44DA-4114-94EE-BDB4EA51CDB8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785C6-BAF3-4211-8C23-BB86F3BB7776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1D19-40FD-4278-855D-CD427CCAD021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8D9BF-41B3-4AD8-B6B7-AA70E5A664EF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84FFA-CA00-4371-B681-103D1F20ABCD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8BB87-0EB4-4A71-B669-3A466C1CD578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D678B-A59F-4C56-977B-26BC79F7ABC5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715D3-FC27-4CF1-932D-ADDEF5579CFB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F6BDB-3B32-46C2-A3E6-F60792D19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400F-A4B7-4C0E-AE8B-B087CDEE92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7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A1B57-C5AC-4769-AAF6-C87D65550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6934-2DED-46A4-9C96-13EF72538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BD1C3-ED11-4490-A70D-2DE1B97CC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EC54-040C-46EB-B8CC-9805E9248A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1446-AA50-4EAF-B711-FC91B6FC9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DD19-C458-4E95-BC3C-D259B4E08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DA2D-56C4-4BF3-8A5F-19FA03D96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F2403-0504-4F3A-871D-A0A128C5C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2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749D0-40E0-4FE1-A18C-801B08F9E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9BF6C21-D2AC-4AFB-A92B-F7ABC73E82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0724"/>
            <a:ext cx="5562600" cy="423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2875" y="152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Myriorama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cards were invented in France around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1823 by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Jean-Pierre Brès and further developed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England by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John Clark. Early myrioramas were decorated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with people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buildings, and scenery that could be laid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 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any order to create a variety of landscapes.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One 24-card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set is sold as “The Endless Landscape.”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6324601" y="2460724"/>
            <a:ext cx="266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different landscapes could be created?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" y="688122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</a:t>
            </a:r>
            <a:r>
              <a:rPr lang="en-US" dirty="0" smtClean="0"/>
              <a:t>Determine an expression for </a:t>
            </a:r>
            <a:r>
              <a:rPr lang="en-US" dirty="0"/>
              <a:t>the eighth term in the expansion of </a:t>
            </a:r>
            <a:r>
              <a:rPr lang="en-US" dirty="0" smtClean="0"/>
              <a:t>    	(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 - 2)</a:t>
            </a:r>
            <a:r>
              <a:rPr lang="en-US" baseline="30000" dirty="0"/>
              <a:t>11</a:t>
            </a:r>
            <a:r>
              <a:rPr lang="en-US" dirty="0"/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52600" y="1387475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997075"/>
            <a:ext cx="777842" cy="1200329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n</a:t>
            </a:r>
            <a:r>
              <a:rPr lang="en-US" sz="1800" dirty="0">
                <a:solidFill>
                  <a:schemeClr val="accent2"/>
                </a:solidFill>
              </a:rPr>
              <a:t> = 11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3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i="1" dirty="0">
                <a:solidFill>
                  <a:schemeClr val="accent2"/>
                </a:solidFill>
              </a:rPr>
              <a:t>y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-2</a:t>
            </a: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7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65300" y="1997075"/>
            <a:ext cx="32083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7 + 1</a:t>
            </a:r>
            <a:r>
              <a:rPr lang="en-US" dirty="0"/>
              <a:t> = </a:t>
            </a:r>
            <a:r>
              <a:rPr lang="en-US" baseline="-25000" dirty="0"/>
              <a:t>11</a:t>
            </a:r>
            <a:r>
              <a:rPr lang="en-US" i="1" dirty="0"/>
              <a:t>C</a:t>
            </a:r>
            <a:r>
              <a:rPr lang="en-US" baseline="-25000" dirty="0"/>
              <a:t>7</a:t>
            </a:r>
            <a:r>
              <a:rPr lang="en-US" dirty="0"/>
              <a:t> (3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baseline="30000" dirty="0"/>
              <a:t>11 - 7</a:t>
            </a:r>
            <a:r>
              <a:rPr lang="en-US" baseline="-25000" dirty="0"/>
              <a:t> </a:t>
            </a:r>
            <a:r>
              <a:rPr lang="en-US" dirty="0"/>
              <a:t>(-2)</a:t>
            </a:r>
            <a:r>
              <a:rPr lang="en-US" baseline="30000" dirty="0"/>
              <a:t>7</a:t>
            </a:r>
          </a:p>
          <a:p>
            <a:r>
              <a:rPr lang="en-US" dirty="0"/>
              <a:t>     t</a:t>
            </a:r>
            <a:r>
              <a:rPr lang="en-US" baseline="-25000" dirty="0"/>
              <a:t>8 </a:t>
            </a:r>
            <a:r>
              <a:rPr lang="en-US" dirty="0"/>
              <a:t>= </a:t>
            </a:r>
            <a:r>
              <a:rPr lang="en-US" baseline="-25000" dirty="0"/>
              <a:t>11</a:t>
            </a:r>
            <a:r>
              <a:rPr lang="en-US" i="1" dirty="0"/>
              <a:t>C</a:t>
            </a:r>
            <a:r>
              <a:rPr lang="en-US" baseline="-25000" dirty="0"/>
              <a:t>7</a:t>
            </a:r>
            <a:r>
              <a:rPr lang="en-US" dirty="0"/>
              <a:t> (3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baseline="30000" dirty="0"/>
              <a:t>4</a:t>
            </a:r>
            <a:r>
              <a:rPr lang="en-US" baseline="-25000" dirty="0"/>
              <a:t> </a:t>
            </a:r>
            <a:r>
              <a:rPr lang="en-US" dirty="0"/>
              <a:t>(-2)</a:t>
            </a:r>
            <a:r>
              <a:rPr lang="en-US" baseline="30000" dirty="0"/>
              <a:t>7</a:t>
            </a:r>
          </a:p>
          <a:p>
            <a:r>
              <a:rPr lang="en-US" dirty="0"/>
              <a:t>        = 330(81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)(-128)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accent2"/>
                </a:solidFill>
              </a:rPr>
              <a:t>= -3 421 440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4</a:t>
            </a:r>
            <a:endParaRPr lang="en-US" baseline="30000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4038600"/>
            <a:ext cx="852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AutoNum type="alphaLcParenR" startAt="2"/>
            </a:pPr>
            <a:r>
              <a:rPr lang="en-US"/>
              <a:t>Determine the coefficient of the term containing A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/>
              <a:t> in the </a:t>
            </a:r>
          </a:p>
          <a:p>
            <a:pPr>
              <a:buFont typeface="Arial" charset="0"/>
              <a:buNone/>
            </a:pPr>
            <a:r>
              <a:rPr lang="en-US"/>
              <a:t>       expansion of(</a:t>
            </a:r>
            <a:r>
              <a:rPr lang="en-US" i="1"/>
              <a:t>x</a:t>
            </a:r>
            <a:r>
              <a:rPr lang="en-US"/>
              <a:t> - 3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7</a:t>
            </a:r>
            <a:r>
              <a:rPr lang="en-US"/>
              <a:t>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4876800"/>
            <a:ext cx="727075" cy="698500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chemeClr val="accent2"/>
                </a:solidFill>
              </a:rPr>
              <a:t>n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7</a:t>
            </a: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5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878263" y="4572000"/>
            <a:ext cx="238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baseline="30000" dirty="0"/>
              <a:t>- </a:t>
            </a:r>
            <a:r>
              <a:rPr lang="en-US" i="1" baseline="30000" dirty="0"/>
              <a:t>k</a:t>
            </a:r>
            <a:r>
              <a:rPr lang="en-US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67000" y="5197475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 i="1" baseline="-25000"/>
              <a:t> </a:t>
            </a:r>
            <a:r>
              <a:rPr lang="en-US" i="1"/>
              <a:t>= </a:t>
            </a:r>
            <a:r>
              <a:rPr lang="en-US" i="1" baseline="-25000"/>
              <a:t>7</a:t>
            </a:r>
            <a:r>
              <a:rPr lang="en-US" i="1"/>
              <a:t>C</a:t>
            </a:r>
            <a:r>
              <a:rPr lang="en-US" i="1" baseline="-25000"/>
              <a:t>5</a:t>
            </a:r>
            <a:r>
              <a:rPr lang="en-US"/>
              <a:t> </a:t>
            </a:r>
            <a:r>
              <a:rPr lang="en-US" i="1"/>
              <a:t>(x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i="1"/>
              <a:t>(</a:t>
            </a:r>
            <a:r>
              <a:rPr lang="en-US"/>
              <a:t>-3</a:t>
            </a:r>
            <a:r>
              <a:rPr lang="en-US" i="1"/>
              <a:t>y)</a:t>
            </a:r>
            <a:r>
              <a:rPr lang="en-US" i="1" baseline="30000"/>
              <a:t>5</a:t>
            </a:r>
            <a:r>
              <a:rPr lang="en-US" baseline="30000"/>
              <a:t>  </a:t>
            </a:r>
          </a:p>
          <a:p>
            <a:r>
              <a:rPr lang="en-US"/>
              <a:t>           </a:t>
            </a:r>
            <a:r>
              <a:rPr lang="en-US" baseline="-25000"/>
              <a:t> </a:t>
            </a:r>
            <a:r>
              <a:rPr lang="en-US"/>
              <a:t>= 21 (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)(-243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/>
              <a:t>)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accent2"/>
                </a:solidFill>
              </a:rPr>
              <a:t>= -5103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y</a:t>
            </a:r>
            <a:r>
              <a:rPr lang="en-US" baseline="30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89025" y="60325"/>
            <a:ext cx="691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Finding a Particular Term in a Binomial Expansion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973638" y="1371600"/>
            <a:ext cx="2327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n-US" i="1" baseline="-25000" dirty="0"/>
              <a:t>8</a:t>
            </a:r>
            <a:r>
              <a:rPr lang="en-US" dirty="0"/>
              <a:t> = t</a:t>
            </a:r>
            <a:r>
              <a:rPr lang="en-US" baseline="-25000" dirty="0"/>
              <a:t>7 + 1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i="1" dirty="0" smtClean="0"/>
              <a:t>k </a:t>
            </a:r>
            <a:r>
              <a:rPr lang="en-US" dirty="0" smtClean="0"/>
              <a:t>= 7</a:t>
            </a:r>
            <a:endParaRPr lang="en-US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1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 autoUpdateAnimBg="0"/>
      <p:bldP spid="8197" grpId="0" build="p" autoUpdateAnimBg="0"/>
      <p:bldP spid="8198" grpId="0" autoUpdateAnimBg="0"/>
      <p:bldP spid="8199" grpId="0" build="p" animBg="1" autoUpdateAnimBg="0"/>
      <p:bldP spid="8201" grpId="0" autoUpdateAnimBg="0"/>
      <p:bldP spid="8202" grpId="0" build="p" autoUpdateAnimBg="0"/>
      <p:bldP spid="8204" grpId="0" autoUpdateAnimBg="0"/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" y="688122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Determine an expression for </a:t>
            </a:r>
            <a:r>
              <a:rPr lang="en-US" dirty="0"/>
              <a:t>the </a:t>
            </a:r>
            <a:r>
              <a:rPr lang="en-US" dirty="0" smtClean="0"/>
              <a:t> </a:t>
            </a:r>
            <a:r>
              <a:rPr lang="en-US" dirty="0"/>
              <a:t>term </a:t>
            </a:r>
            <a:r>
              <a:rPr lang="en-US" dirty="0" smtClean="0"/>
              <a:t>containing 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in </a:t>
            </a:r>
            <a:r>
              <a:rPr lang="en-US" dirty="0"/>
              <a:t>the expansion of </a:t>
            </a:r>
            <a:r>
              <a:rPr lang="en-US" dirty="0" smtClean="0"/>
              <a:t> (</a:t>
            </a:r>
            <a:r>
              <a:rPr lang="en-US" dirty="0"/>
              <a:t>2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3)</a:t>
            </a:r>
            <a:r>
              <a:rPr lang="en-US" baseline="30000" dirty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24037" y="1600200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5058" y="2217003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When the exponent on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3, and the value of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6, the value of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must be 3.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6437" y="3048000"/>
            <a:ext cx="3050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baseline="-25000" dirty="0"/>
              <a:t>+ 1</a:t>
            </a:r>
            <a:r>
              <a:rPr lang="en-US" dirty="0"/>
              <a:t> = </a:t>
            </a:r>
            <a:r>
              <a:rPr lang="en-US" baseline="-25000" dirty="0" smtClean="0"/>
              <a:t>6</a:t>
            </a:r>
            <a:r>
              <a:rPr lang="en-US" dirty="0" smtClean="0"/>
              <a:t>C</a:t>
            </a:r>
            <a:r>
              <a:rPr lang="en-US" baseline="-25000" dirty="0"/>
              <a:t>3</a:t>
            </a:r>
            <a:r>
              <a:rPr lang="en-US" dirty="0" smtClean="0"/>
              <a:t> (2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6 </a:t>
            </a:r>
            <a:r>
              <a:rPr lang="en-US" baseline="30000" dirty="0"/>
              <a:t>- 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(-3)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Up Arrow 6"/>
          <p:cNvSpPr/>
          <p:nvPr/>
        </p:nvSpPr>
        <p:spPr bwMode="auto">
          <a:xfrm>
            <a:off x="6705600" y="1103620"/>
            <a:ext cx="152400" cy="41549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2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670184"/>
              </p:ext>
            </p:extLst>
          </p:nvPr>
        </p:nvGraphicFramePr>
        <p:xfrm>
          <a:off x="2286000" y="3657600"/>
          <a:ext cx="2780620" cy="66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3" imgW="1168200" imgH="279360" progId="Equation.DSMT4">
                  <p:embed/>
                </p:oleObj>
              </mc:Choice>
              <mc:Fallback>
                <p:oleObj name="Equation" r:id="rId3" imgW="116820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2780620" cy="664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38706"/>
              </p:ext>
            </p:extLst>
          </p:nvPr>
        </p:nvGraphicFramePr>
        <p:xfrm>
          <a:off x="2708275" y="4486275"/>
          <a:ext cx="1935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5" imgW="812520" imgH="241200" progId="Equation.DSMT4">
                  <p:embed/>
                </p:oleObj>
              </mc:Choice>
              <mc:Fallback>
                <p:oleObj name="Equation" r:id="rId5" imgW="812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486275"/>
                        <a:ext cx="19351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0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5" grpId="0" autoUpdateAnimBg="0"/>
      <p:bldP spid="6" grpId="0" autoUpdateAnimBg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267"/>
              </p:ext>
            </p:extLst>
          </p:nvPr>
        </p:nvGraphicFramePr>
        <p:xfrm>
          <a:off x="608614" y="690265"/>
          <a:ext cx="162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4" imgW="812800" imgH="406400" progId="Equation.DSMT36">
                  <p:embed/>
                </p:oleObj>
              </mc:Choice>
              <mc:Fallback>
                <p:oleObj name="Equation" r:id="rId4" imgW="812800" imgH="4064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14" y="690265"/>
                        <a:ext cx="1625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100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Determine the value of </a:t>
            </a:r>
            <a:r>
              <a:rPr lang="en-US" dirty="0"/>
              <a:t>the constant term of the </a:t>
            </a:r>
            <a:r>
              <a:rPr lang="en-US" dirty="0" smtClean="0"/>
              <a:t>expansion of</a:t>
            </a:r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1263" y="1676400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" y="2181225"/>
            <a:ext cx="912429" cy="1200329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n</a:t>
            </a:r>
            <a:r>
              <a:rPr lang="en-US" sz="1800" dirty="0">
                <a:solidFill>
                  <a:schemeClr val="accent2"/>
                </a:solidFill>
              </a:rPr>
              <a:t> = 18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y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-</a:t>
            </a:r>
            <a:r>
              <a:rPr lang="en-US" sz="1800" i="1" dirty="0">
                <a:solidFill>
                  <a:schemeClr val="accent2"/>
                </a:solidFill>
              </a:rPr>
              <a:t>x </a:t>
            </a:r>
            <a:r>
              <a:rPr lang="en-US" sz="1800" baseline="30000" dirty="0">
                <a:solidFill>
                  <a:schemeClr val="accent2"/>
                </a:solidFill>
              </a:rPr>
              <a:t>-2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?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219200" y="2133600"/>
            <a:ext cx="345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 (2</a:t>
            </a:r>
            <a:r>
              <a:rPr lang="en-US" i="1"/>
              <a:t>x</a:t>
            </a:r>
            <a:r>
              <a:rPr lang="en-US"/>
              <a:t>)</a:t>
            </a:r>
            <a:r>
              <a:rPr lang="en-US" baseline="30000"/>
              <a:t>18 - </a:t>
            </a:r>
            <a:r>
              <a:rPr lang="en-US" i="1" baseline="30000"/>
              <a:t>k</a:t>
            </a:r>
            <a:r>
              <a:rPr lang="en-US" baseline="-25000"/>
              <a:t> </a:t>
            </a:r>
            <a:r>
              <a:rPr lang="en-US"/>
              <a:t>(-</a:t>
            </a:r>
            <a:r>
              <a:rPr lang="en-US" i="1"/>
              <a:t>x </a:t>
            </a:r>
            <a:r>
              <a:rPr lang="en-US" baseline="30000"/>
              <a:t>-2</a:t>
            </a:r>
            <a:r>
              <a:rPr lang="en-US"/>
              <a:t>)</a:t>
            </a:r>
            <a:r>
              <a:rPr lang="en-US" i="1" baseline="30000"/>
              <a:t>k</a:t>
            </a:r>
            <a:endParaRPr lang="en-US" baseline="300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206500" y="2590800"/>
            <a:ext cx="4171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06500" y="3048000"/>
            <a:ext cx="4171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193800" y="3505200"/>
            <a:ext cx="3717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18 - 3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324600" y="19812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18 - 3</a:t>
            </a:r>
            <a:r>
              <a:rPr lang="en-US" i="1" baseline="30000"/>
              <a:t>k</a:t>
            </a:r>
            <a:endParaRPr lang="en-US" baseline="300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146925" y="1965325"/>
            <a:ext cx="687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i="1"/>
              <a:t>x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384925" y="2422525"/>
            <a:ext cx="17795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18 - 3</a:t>
            </a:r>
            <a:r>
              <a:rPr lang="en-US" i="1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 = 0</a:t>
            </a:r>
          </a:p>
          <a:p>
            <a:r>
              <a:rPr lang="en-US">
                <a:solidFill>
                  <a:schemeClr val="accent2"/>
                </a:solidFill>
              </a:rPr>
              <a:t>      -3</a:t>
            </a:r>
            <a:r>
              <a:rPr lang="en-US" i="1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 = -18</a:t>
            </a:r>
            <a:endParaRPr lang="en-US"/>
          </a:p>
          <a:p>
            <a:r>
              <a:rPr lang="en-US"/>
              <a:t>         </a:t>
            </a:r>
            <a:r>
              <a:rPr lang="en-US" i="1">
                <a:solidFill>
                  <a:srgbClr val="CC0000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 = 6</a:t>
            </a:r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96975" y="4724400"/>
            <a:ext cx="381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/>
              <a:t> 2</a:t>
            </a:r>
            <a:r>
              <a:rPr lang="en-US" baseline="30000"/>
              <a:t>18 - 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/>
              <a:t> (-1)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baseline="30000"/>
              <a:t>18 - 3(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 baseline="30000"/>
              <a:t>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27125" y="4098925"/>
            <a:ext cx="231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Substitute </a:t>
            </a:r>
            <a:r>
              <a:rPr lang="en-US" i="1">
                <a:solidFill>
                  <a:srgbClr val="CC0000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 = 6</a:t>
            </a:r>
            <a:r>
              <a:rPr lang="en-US"/>
              <a:t>: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538288" y="5257800"/>
            <a:ext cx="226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 baseline="-25000"/>
              <a:t> </a:t>
            </a:r>
            <a:r>
              <a:rPr lang="en-US"/>
              <a:t>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/>
              <a:t> 2</a:t>
            </a:r>
            <a:r>
              <a:rPr lang="en-US" baseline="30000"/>
              <a:t>12</a:t>
            </a:r>
            <a:r>
              <a:rPr lang="en-US"/>
              <a:t> (-1)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endParaRPr lang="en-US" baseline="3000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538288" y="5791200"/>
            <a:ext cx="2058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 baseline="-25000"/>
              <a:t> </a:t>
            </a:r>
            <a:r>
              <a:rPr lang="en-US"/>
              <a:t>= 76 038 144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775325" y="5013325"/>
            <a:ext cx="3222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the constant</a:t>
            </a:r>
          </a:p>
          <a:p>
            <a:r>
              <a:rPr lang="en-US"/>
              <a:t>term is </a:t>
            </a:r>
            <a:r>
              <a:rPr lang="en-US">
                <a:solidFill>
                  <a:srgbClr val="CC0000"/>
                </a:solidFill>
              </a:rPr>
              <a:t>76 038 144</a:t>
            </a:r>
            <a:r>
              <a:rPr lang="en-US"/>
              <a:t>.</a:t>
            </a: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04814"/>
              </p:ext>
            </p:extLst>
          </p:nvPr>
        </p:nvGraphicFramePr>
        <p:xfrm>
          <a:off x="2819400" y="762000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6" imgW="723600" imgH="304560" progId="Equation.DSMT4">
                  <p:embed/>
                </p:oleObj>
              </mc:Choice>
              <mc:Fallback>
                <p:oleObj name="Equation" r:id="rId6" imgW="723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0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72659"/>
              </p:ext>
            </p:extLst>
          </p:nvPr>
        </p:nvGraphicFramePr>
        <p:xfrm>
          <a:off x="5410200" y="889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889000"/>
                        <a:ext cx="355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nimBg="1" autoUpdateAnimBg="0"/>
      <p:bldP spid="11273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build="p" autoUpdateAnimBg="0"/>
      <p:bldP spid="11281" grpId="0" autoUpdateAnimBg="0"/>
      <p:bldP spid="11282" grpId="0" autoUpdateAnimBg="0"/>
      <p:bldP spid="11283" grpId="0" autoUpdateAnimBg="0"/>
      <p:bldP spid="11284" grpId="0" autoUpdateAnimBg="0"/>
      <p:bldP spid="1128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2725" y="549275"/>
            <a:ext cx="72106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term in the expansion of (2</a:t>
            </a:r>
            <a:r>
              <a:rPr lang="en-US" i="1" dirty="0"/>
              <a:t>x</a:t>
            </a:r>
            <a:r>
              <a:rPr lang="en-US" dirty="0"/>
              <a:t> - </a:t>
            </a:r>
            <a:r>
              <a:rPr lang="en-US" i="1" dirty="0"/>
              <a:t>m</a:t>
            </a:r>
            <a:r>
              <a:rPr lang="en-US" dirty="0"/>
              <a:t>)</a:t>
            </a:r>
            <a:r>
              <a:rPr lang="en-US" baseline="30000" dirty="0"/>
              <a:t>7</a:t>
            </a:r>
            <a:r>
              <a:rPr lang="en-US" dirty="0"/>
              <a:t> is </a:t>
            </a:r>
            <a:r>
              <a:rPr lang="en-US" dirty="0">
                <a:solidFill>
                  <a:schemeClr val="accent2"/>
                </a:solidFill>
              </a:rPr>
              <a:t>-15 120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4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Determine an expression to represent </a:t>
            </a:r>
            <a:r>
              <a:rPr lang="en-US" i="1" dirty="0" smtClean="0"/>
              <a:t>m</a:t>
            </a:r>
            <a:r>
              <a:rPr lang="en-US" dirty="0"/>
              <a:t>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81113" y="0"/>
            <a:ext cx="70765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CC0000"/>
                </a:solidFill>
              </a:rPr>
              <a:t>Determine </a:t>
            </a:r>
            <a:r>
              <a:rPr lang="en-US" sz="2800" u="sng" dirty="0">
                <a:solidFill>
                  <a:srgbClr val="CC0000"/>
                </a:solidFill>
              </a:rPr>
              <a:t>a Particular Term in the Binomial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05063" y="1628775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30000"/>
              <a:t>n - k</a:t>
            </a:r>
            <a:r>
              <a:rPr lang="en-US" i="1" baseline="-25000"/>
              <a:t> </a:t>
            </a:r>
            <a:r>
              <a:rPr lang="en-US" i="1"/>
              <a:t>b</a:t>
            </a:r>
            <a:r>
              <a:rPr lang="en-US" i="1" baseline="30000"/>
              <a:t>k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7500" y="2044700"/>
            <a:ext cx="854075" cy="1247775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n</a:t>
            </a:r>
            <a:r>
              <a:rPr lang="en-US" sz="1800">
                <a:solidFill>
                  <a:schemeClr val="accent2"/>
                </a:solidFill>
              </a:rPr>
              <a:t> = 7</a:t>
            </a:r>
          </a:p>
          <a:p>
            <a:r>
              <a:rPr lang="en-US" sz="1800" i="1">
                <a:solidFill>
                  <a:schemeClr val="accent2"/>
                </a:solidFill>
              </a:rPr>
              <a:t>a</a:t>
            </a:r>
            <a:r>
              <a:rPr lang="en-US" sz="1800">
                <a:solidFill>
                  <a:schemeClr val="accent2"/>
                </a:solidFill>
              </a:rPr>
              <a:t> = 2</a:t>
            </a:r>
            <a:r>
              <a:rPr lang="en-US" sz="1800" i="1">
                <a:solidFill>
                  <a:schemeClr val="accent2"/>
                </a:solidFill>
              </a:rPr>
              <a:t>x</a:t>
            </a:r>
            <a:endParaRPr lang="en-US" sz="1800">
              <a:solidFill>
                <a:schemeClr val="accent2"/>
              </a:solidFill>
            </a:endParaRPr>
          </a:p>
          <a:p>
            <a:r>
              <a:rPr lang="en-US" sz="1800" i="1">
                <a:solidFill>
                  <a:schemeClr val="accent2"/>
                </a:solidFill>
              </a:rPr>
              <a:t>b</a:t>
            </a:r>
            <a:r>
              <a:rPr lang="en-US" sz="1800">
                <a:solidFill>
                  <a:schemeClr val="accent2"/>
                </a:solidFill>
              </a:rPr>
              <a:t> = -</a:t>
            </a:r>
            <a:r>
              <a:rPr lang="en-US" sz="1800" i="1">
                <a:solidFill>
                  <a:schemeClr val="accent2"/>
                </a:solidFill>
              </a:rPr>
              <a:t>m</a:t>
            </a:r>
            <a:endParaRPr lang="en-US" sz="1800">
              <a:solidFill>
                <a:schemeClr val="accent2"/>
              </a:solidFill>
            </a:endParaRPr>
          </a:p>
          <a:p>
            <a:r>
              <a:rPr lang="en-US" sz="1800" i="1">
                <a:solidFill>
                  <a:schemeClr val="accent2"/>
                </a:solidFill>
              </a:rPr>
              <a:t>k</a:t>
            </a:r>
            <a:r>
              <a:rPr lang="en-US" sz="1800">
                <a:solidFill>
                  <a:schemeClr val="accent2"/>
                </a:solidFill>
              </a:rPr>
              <a:t> = 3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401888" y="2162175"/>
            <a:ext cx="2817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3</a:t>
            </a:r>
            <a:r>
              <a:rPr lang="en-US"/>
              <a:t> (2</a:t>
            </a:r>
            <a:r>
              <a:rPr lang="en-US" i="1"/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r>
              <a:rPr lang="en-US" i="1" baseline="-25000"/>
              <a:t> </a:t>
            </a:r>
            <a:r>
              <a:rPr lang="en-US"/>
              <a:t>(</a:t>
            </a:r>
            <a:r>
              <a:rPr lang="en-US" i="1"/>
              <a:t>-m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 i="1" baseline="300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01888" y="2619375"/>
            <a:ext cx="307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(</a:t>
            </a:r>
            <a:r>
              <a:rPr lang="en-US" i="1"/>
              <a:t>35</a:t>
            </a:r>
            <a:r>
              <a:rPr lang="en-US"/>
              <a:t>) (16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</a:t>
            </a:r>
            <a:r>
              <a:rPr lang="en-US" baseline="-25000"/>
              <a:t> </a:t>
            </a:r>
            <a:r>
              <a:rPr lang="en-US"/>
              <a:t>(-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baseline="30000"/>
              <a:t>3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511300" y="3140075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-15 120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= (560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</a:t>
            </a:r>
            <a:r>
              <a:rPr lang="en-US" i="1" baseline="-25000"/>
              <a:t> </a:t>
            </a:r>
            <a:r>
              <a:rPr lang="en-US"/>
              <a:t>(-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baseline="30000"/>
              <a:t>3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756006"/>
              </p:ext>
            </p:extLst>
          </p:nvPr>
        </p:nvGraphicFramePr>
        <p:xfrm>
          <a:off x="1373188" y="3673475"/>
          <a:ext cx="25368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quation" r:id="rId4" imgW="1295400" imgH="381000" progId="Equation.DSMT36">
                  <p:embed/>
                </p:oleObj>
              </mc:Choice>
              <mc:Fallback>
                <p:oleObj name="Equation" r:id="rId4" imgW="1295400" imgH="381000" progId="Equation.DSMT3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3673475"/>
                        <a:ext cx="25368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55775"/>
              </p:ext>
            </p:extLst>
          </p:nvPr>
        </p:nvGraphicFramePr>
        <p:xfrm>
          <a:off x="2257425" y="4624388"/>
          <a:ext cx="16668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Equation" r:id="rId6" imgW="850900" imgH="203200" progId="Equation.DSMT36">
                  <p:embed/>
                </p:oleObj>
              </mc:Choice>
              <mc:Fallback>
                <p:oleObj name="Equation" r:id="rId6" imgW="850900" imgH="203200" progId="Equation.DSMT3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4624388"/>
                        <a:ext cx="16668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87806"/>
              </p:ext>
            </p:extLst>
          </p:nvPr>
        </p:nvGraphicFramePr>
        <p:xfrm>
          <a:off x="2422525" y="5027613"/>
          <a:ext cx="13176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name="Equation" r:id="rId8" imgW="673100" imgH="203200" progId="Equation.DSMT36">
                  <p:embed/>
                </p:oleObj>
              </mc:Choice>
              <mc:Fallback>
                <p:oleObj name="Equation" r:id="rId8" imgW="673100" imgH="203200" progId="Equation.DSMT3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027613"/>
                        <a:ext cx="13176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22230"/>
              </p:ext>
            </p:extLst>
          </p:nvPr>
        </p:nvGraphicFramePr>
        <p:xfrm>
          <a:off x="2184400" y="5486400"/>
          <a:ext cx="14414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Equation" r:id="rId10" imgW="736600" imgH="241300" progId="Equation.DSMT36">
                  <p:embed/>
                </p:oleObj>
              </mc:Choice>
              <mc:Fallback>
                <p:oleObj name="Equation" r:id="rId10" imgW="736600" imgH="241300" progId="Equation.DSMT36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486400"/>
                        <a:ext cx="14414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638425" y="6019800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78425" y="4343400"/>
            <a:ext cx="259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</a:t>
            </a:r>
            <a:r>
              <a:rPr lang="en-US" i="1">
                <a:solidFill>
                  <a:srgbClr val="CC0000"/>
                </a:solidFill>
              </a:rPr>
              <a:t>m</a:t>
            </a:r>
            <a:r>
              <a:rPr lang="en-US">
                <a:solidFill>
                  <a:srgbClr val="CC0000"/>
                </a:solidFill>
              </a:rPr>
              <a:t> is 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  <p:bldP spid="14341" grpId="0" autoUpdateAnimBg="0"/>
      <p:bldP spid="14342" grpId="0" animBg="1" autoUpdateAnimBg="0"/>
      <p:bldP spid="14343" grpId="0" autoUpdateAnimBg="0"/>
      <p:bldP spid="14344" grpId="0" autoUpdateAnimBg="0"/>
      <p:bldP spid="14345" grpId="0" autoUpdateAnimBg="0"/>
      <p:bldP spid="14350" grpId="0" autoUpdateAnimBg="0"/>
      <p:bldP spid="143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791200" cy="29892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Worksheet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1739900"/>
            <a:ext cx="43307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531813"/>
            <a:ext cx="919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Pascal’s triangle</a:t>
            </a:r>
            <a:r>
              <a:rPr lang="en-US"/>
              <a:t> is an array of natural numbers.  The sum of any two</a:t>
            </a:r>
          </a:p>
          <a:p>
            <a:r>
              <a:rPr lang="en-US"/>
              <a:t>adjacent numbers is equal to the number directly below them.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11625" y="1812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22700" y="231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356100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17900" y="276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089400" y="276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29150" y="2743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89300" y="325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822700" y="3238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356100" y="3225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895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009900" y="370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543300" y="3695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076700" y="368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101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755900" y="4178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2893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759200" y="4178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305300" y="4152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489200" y="464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022600" y="4635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454400" y="462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013200" y="462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156200" y="3670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914900" y="4140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422900" y="411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546600" y="4610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181600" y="4597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708650" y="4584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22500" y="5067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755900" y="5054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225800" y="5054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746500" y="5041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35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279900" y="502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864100" y="502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441950" y="5029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969000" y="5029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0" y="1858963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0  </a:t>
            </a:r>
            <a:r>
              <a:rPr lang="en-US" sz="2000" baseline="30000">
                <a:solidFill>
                  <a:schemeClr val="accent2"/>
                </a:solidFill>
              </a:rPr>
              <a:t>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0" y="2308225"/>
            <a:ext cx="1006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  <a:r>
              <a:rPr lang="en-US" sz="2000" baseline="30000">
                <a:solidFill>
                  <a:schemeClr val="accent2"/>
                </a:solidFill>
              </a:rPr>
              <a:t>st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0" y="2765425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baseline="30000">
                <a:solidFill>
                  <a:schemeClr val="accent2"/>
                </a:solidFill>
              </a:rPr>
              <a:t>nd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-12700" y="3225800"/>
            <a:ext cx="1052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  <a:r>
              <a:rPr lang="en-US" sz="2000" baseline="30000">
                <a:solidFill>
                  <a:schemeClr val="accent2"/>
                </a:solidFill>
              </a:rPr>
              <a:t>rd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0" y="37052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0" y="42005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0" y="46577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6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0" y="5105400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7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7664450" y="1812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664450" y="2270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2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664450" y="2740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4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664450" y="3209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8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486650" y="3641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16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12050" y="4098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32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486650" y="4568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64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7346950" y="50133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128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8213725" y="18129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0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8229600" y="2286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8229600" y="2743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2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82296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3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8229600" y="3657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8229600" y="4114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5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8229600" y="4508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6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8229600" y="5029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7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8229600" y="5562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i="1" baseline="30000">
                <a:solidFill>
                  <a:srgbClr val="D60093"/>
                </a:solidFill>
              </a:rPr>
              <a:t>n </a:t>
            </a:r>
            <a:endParaRPr lang="en-US" baseline="30000">
              <a:solidFill>
                <a:srgbClr val="D60093"/>
              </a:solidFill>
            </a:endParaRP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7673975" y="1189038"/>
            <a:ext cx="116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Sum of </a:t>
            </a:r>
          </a:p>
          <a:p>
            <a:r>
              <a:rPr lang="en-US" sz="2000">
                <a:solidFill>
                  <a:srgbClr val="CC0000"/>
                </a:solidFill>
              </a:rPr>
              <a:t>each row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0" y="5546725"/>
            <a:ext cx="104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n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3390900" y="76200"/>
            <a:ext cx="242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Pascal’s Triangle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5" dur="1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1" dur="1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9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9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0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0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  <p:bldP spid="16405" grpId="0" autoUpdateAnimBg="0"/>
      <p:bldP spid="16406" grpId="0" autoUpdateAnimBg="0"/>
      <p:bldP spid="16407" grpId="0" autoUpdateAnimBg="0"/>
      <p:bldP spid="16408" grpId="0" autoUpdateAnimBg="0"/>
      <p:bldP spid="16409" grpId="0" autoUpdateAnimBg="0"/>
      <p:bldP spid="16410" grpId="0" autoUpdateAnimBg="0"/>
      <p:bldP spid="16411" grpId="0" autoUpdateAnimBg="0"/>
      <p:bldP spid="16412" grpId="0" autoUpdateAnimBg="0"/>
      <p:bldP spid="16413" grpId="0" autoUpdateAnimBg="0"/>
      <p:bldP spid="16414" grpId="0" autoUpdateAnimBg="0"/>
      <p:bldP spid="16415" grpId="0" autoUpdateAnimBg="0"/>
      <p:bldP spid="16416" grpId="0" autoUpdateAnimBg="0"/>
      <p:bldP spid="16417" grpId="0" autoUpdateAnimBg="0"/>
      <p:bldP spid="16418" grpId="0" autoUpdateAnimBg="0"/>
      <p:bldP spid="16419" grpId="0" autoUpdateAnimBg="0"/>
      <p:bldP spid="16420" grpId="0" autoUpdateAnimBg="0"/>
      <p:bldP spid="16421" grpId="0" autoUpdateAnimBg="0"/>
      <p:bldP spid="16422" grpId="0" autoUpdateAnimBg="0"/>
      <p:bldP spid="16423" grpId="0" autoUpdateAnimBg="0"/>
      <p:bldP spid="16424" grpId="0" autoUpdateAnimBg="0"/>
      <p:bldP spid="16425" grpId="0" autoUpdateAnimBg="0"/>
      <p:bldP spid="16426" grpId="0" autoUpdateAnimBg="0"/>
      <p:bldP spid="16427" grpId="0" autoUpdateAnimBg="0"/>
      <p:bldP spid="16428" grpId="0" autoUpdateAnimBg="0"/>
      <p:bldP spid="16429" grpId="0" autoUpdateAnimBg="0"/>
      <p:bldP spid="16430" grpId="0" autoUpdateAnimBg="0"/>
      <p:bldP spid="16431" grpId="0" autoUpdateAnimBg="0"/>
      <p:bldP spid="16432" grpId="0" autoUpdateAnimBg="0"/>
      <p:bldP spid="16433" grpId="0" autoUpdateAnimBg="0"/>
      <p:bldP spid="16434" grpId="0" autoUpdateAnimBg="0"/>
      <p:bldP spid="16435" grpId="0" autoUpdateAnimBg="0"/>
      <p:bldP spid="16436" grpId="0" autoUpdateAnimBg="0"/>
      <p:bldP spid="16437" grpId="0" autoUpdateAnimBg="0"/>
      <p:bldP spid="16438" grpId="0" autoUpdateAnimBg="0"/>
      <p:bldP spid="16439" grpId="0" autoUpdateAnimBg="0"/>
      <p:bldP spid="16440" grpId="0" autoUpdateAnimBg="0"/>
      <p:bldP spid="16441" grpId="0" autoUpdateAnimBg="0"/>
      <p:bldP spid="16442" grpId="0" autoUpdateAnimBg="0"/>
      <p:bldP spid="16443" grpId="0" autoUpdateAnimBg="0"/>
      <p:bldP spid="16444" grpId="0" autoUpdateAnimBg="0"/>
      <p:bldP spid="16445" grpId="0" autoUpdateAnimBg="0"/>
      <p:bldP spid="16446" grpId="0" autoUpdateAnimBg="0"/>
      <p:bldP spid="16447" grpId="0" autoUpdateAnimBg="0"/>
      <p:bldP spid="16448" grpId="0" autoUpdateAnimBg="0"/>
      <p:bldP spid="16449" grpId="0" autoUpdateAnimBg="0"/>
      <p:bldP spid="16451" grpId="0" autoUpdateAnimBg="0"/>
      <p:bldP spid="164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319088"/>
            <a:ext cx="452162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11.3  The Binomial Theorem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062335"/>
            <a:ext cx="3040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Activity Race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8120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Expand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6533" y="2895600"/>
            <a:ext cx="5724646" cy="2082434"/>
            <a:chOff x="406533" y="2895600"/>
            <a:chExt cx="5724646" cy="2082434"/>
          </a:xfrm>
        </p:grpSpPr>
        <p:sp>
          <p:nvSpPr>
            <p:cNvPr id="3" name="Rectangle 2"/>
            <p:cNvSpPr/>
            <p:nvPr/>
          </p:nvSpPr>
          <p:spPr>
            <a:xfrm>
              <a:off x="406533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13255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19977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2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95600" y="4516369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4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6533" y="44958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3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19977" y="4516369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 smtClean="0"/>
                <a:t>5</a:t>
              </a:r>
              <a:endParaRPr lang="en-US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600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Pascal’s Triangle and the Binomial Theorem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87700" y="822325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</a:t>
            </a:r>
            <a:r>
              <a:rPr lang="en-US" baseline="30000" dirty="0"/>
              <a:t>0</a:t>
            </a:r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14813" y="822325"/>
            <a:ext cx="66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>
                <a:solidFill>
                  <a:srgbClr val="CC0000"/>
                </a:solidFill>
              </a:rPr>
              <a:t>1</a:t>
            </a: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67013" y="13462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3175" y="1355725"/>
            <a:ext cx="142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6025" y="18288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13138" y="1812925"/>
            <a:ext cx="232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/>
              <a:t>xy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019300" y="23622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32125" y="2346325"/>
            <a:ext cx="326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/>
              <a:t>xy</a:t>
            </a:r>
            <a:r>
              <a:rPr lang="en-US" baseline="30000"/>
              <a:t>2 </a:t>
            </a:r>
            <a:r>
              <a:rPr lang="en-US"/>
              <a:t>+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/>
              <a:t> </a:t>
            </a:r>
            <a:r>
              <a:rPr lang="en-US" i="1"/>
              <a:t>y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587500" y="28956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40000" y="2921000"/>
            <a:ext cx="426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i="1"/>
              <a:t>xy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50900" y="34798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901825" y="3505200"/>
            <a:ext cx="553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5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10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10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5</a:t>
            </a:r>
            <a:r>
              <a:rPr lang="en-US" i="1"/>
              <a:t>xy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54000" y="40513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6</a:t>
            </a: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66825" y="4064000"/>
            <a:ext cx="675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6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 i="1"/>
              <a:t>y</a:t>
            </a:r>
            <a:r>
              <a:rPr lang="en-US" baseline="30000"/>
              <a:t>1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15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20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15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xy</a:t>
            </a:r>
            <a:r>
              <a:rPr lang="en-US" baseline="30000"/>
              <a:t>5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6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5410200"/>
            <a:ext cx="7415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What is the relationship between the value of </a:t>
            </a:r>
            <a:r>
              <a:rPr lang="en-US" i="1" dirty="0" smtClean="0">
                <a:solidFill>
                  <a:srgbClr val="FF33CC"/>
                </a:solidFill>
              </a:rPr>
              <a:t>n</a:t>
            </a:r>
            <a:r>
              <a:rPr lang="en-US" dirty="0" smtClean="0">
                <a:solidFill>
                  <a:srgbClr val="FF33CC"/>
                </a:solidFill>
              </a:rPr>
              <a:t> and the number of terms in the expansion? 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300" y="815628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/>
              <a:t>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)</a:t>
            </a:r>
            <a:r>
              <a:rPr lang="en-US" b="0" i="1" baseline="30000" dirty="0"/>
              <a:t>n</a:t>
            </a:r>
            <a:r>
              <a:rPr lang="en-US" b="0" dirty="0"/>
              <a:t>, </a:t>
            </a:r>
            <a:r>
              <a:rPr lang="en-US" b="0" i="1" dirty="0"/>
              <a:t>n </a:t>
            </a:r>
            <a:r>
              <a:rPr lang="en-US" b="0" dirty="0"/>
              <a:t>∈ </a:t>
            </a:r>
            <a:r>
              <a:rPr lang="en-US" b="0" dirty="0" smtClean="0"/>
              <a:t>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50800" y="2489200"/>
            <a:ext cx="11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</a:t>
            </a:r>
            <a:r>
              <a:rPr lang="en-US" sz="2000" baseline="30000" dirty="0" smtClean="0">
                <a:solidFill>
                  <a:schemeClr val="accent2"/>
                </a:solidFill>
              </a:rPr>
              <a:t>st 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baseline="30000" dirty="0" smtClean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50800" y="2938463"/>
            <a:ext cx="10454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</a:t>
            </a:r>
            <a:r>
              <a:rPr lang="en-US" sz="2000" baseline="30000" dirty="0">
                <a:solidFill>
                  <a:schemeClr val="accent2"/>
                </a:solidFill>
              </a:rPr>
              <a:t>nd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-50800" y="3408363"/>
            <a:ext cx="10262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</a:t>
            </a:r>
            <a:r>
              <a:rPr lang="en-US" sz="2000" baseline="30000" dirty="0">
                <a:solidFill>
                  <a:schemeClr val="accent2"/>
                </a:solidFill>
              </a:rPr>
              <a:t>rd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-63500" y="3868738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4</a:t>
            </a:r>
            <a:r>
              <a:rPr lang="en-US" sz="2000" baseline="30000" dirty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-50800" y="4348163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</a:t>
            </a:r>
            <a:r>
              <a:rPr lang="en-US" sz="2000" baseline="30000" dirty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-50800" y="4860925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6</a:t>
            </a:r>
            <a:r>
              <a:rPr lang="en-US" sz="2000" baseline="30000" dirty="0" smtClean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139825" y="609600"/>
            <a:ext cx="6848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numerical coefficients in a binomial expansion </a:t>
            </a:r>
          </a:p>
          <a:p>
            <a:r>
              <a:rPr lang="en-US"/>
              <a:t>can be found in Pascal’s triangle.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14400" y="244792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0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76400" y="2409825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17575" y="28956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79575" y="28575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930275" y="33528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692275" y="33147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30275" y="3810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3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92275" y="37719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(a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930275" y="43053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4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692275" y="42672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4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930275" y="4792663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5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692275" y="4754563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5</a:t>
            </a:r>
            <a:endParaRPr lang="en-US">
              <a:solidFill>
                <a:srgbClr val="00CC00"/>
              </a:solidFill>
            </a:endParaRPr>
          </a:p>
        </p:txBody>
      </p:sp>
      <p:pic>
        <p:nvPicPr>
          <p:cNvPr id="516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2379663"/>
            <a:ext cx="3187700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292975" y="24907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0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004050" y="29464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1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7575550" y="29337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1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775450" y="3403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308850" y="33909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842250" y="3403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64706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0294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5882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80962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6242050" y="43307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7754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73088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78422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83756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59499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64960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70548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75755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80962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8642350" y="47625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1066800" y="30163"/>
            <a:ext cx="6970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accent2"/>
                </a:solidFill>
              </a:rPr>
              <a:t>Pascal’s Triangle and the Binomial Theorem</a:t>
            </a:r>
          </a:p>
        </p:txBody>
      </p:sp>
      <p:pic>
        <p:nvPicPr>
          <p:cNvPr id="5186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51100"/>
            <a:ext cx="311150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4225925" y="25701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3729038" y="1447800"/>
            <a:ext cx="1301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Pascal’s</a:t>
            </a:r>
          </a:p>
          <a:p>
            <a:r>
              <a:rPr lang="en-US">
                <a:solidFill>
                  <a:schemeClr val="accent2"/>
                </a:solidFill>
              </a:rPr>
              <a:t>Triangle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981450" y="3006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4489450" y="299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3721100" y="3425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4241800" y="340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4737100" y="340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3454400" y="38703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396240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448945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501015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320040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3708400" y="4302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422910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4718050" y="4327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525145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29337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3454400" y="4733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3898900" y="47371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4406900" y="47371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498475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550545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1238" y="1447800"/>
            <a:ext cx="2886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Pascal’s Triangle</a:t>
            </a:r>
          </a:p>
          <a:p>
            <a:r>
              <a:rPr lang="en-US">
                <a:solidFill>
                  <a:srgbClr val="CC0000"/>
                </a:solidFill>
              </a:rPr>
              <a:t>using Combinatorics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600" y="5410200"/>
            <a:ext cx="741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What patterns do you notice in Pascal’s Triangle?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1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1" grpId="0" autoUpdateAnimBg="0"/>
      <p:bldP spid="5142" grpId="0" autoUpdateAnimBg="0"/>
      <p:bldP spid="5162" grpId="0" autoUpdateAnimBg="0"/>
      <p:bldP spid="5163" grpId="0" autoUpdateAnimBg="0"/>
      <p:bldP spid="5164" grpId="0" autoUpdateAnimBg="0"/>
      <p:bldP spid="5165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0" grpId="0" autoUpdateAnimBg="0"/>
      <p:bldP spid="5171" grpId="0" autoUpdateAnimBg="0"/>
      <p:bldP spid="5172" grpId="0" autoUpdateAnimBg="0"/>
      <p:bldP spid="5173" grpId="0" autoUpdateAnimBg="0"/>
      <p:bldP spid="5174" grpId="0" autoUpdateAnimBg="0"/>
      <p:bldP spid="5175" grpId="0" autoUpdateAnimBg="0"/>
      <p:bldP spid="5176" grpId="0" autoUpdateAnimBg="0"/>
      <p:bldP spid="5177" grpId="0" autoUpdateAnimBg="0"/>
      <p:bldP spid="5178" grpId="0" autoUpdateAnimBg="0"/>
      <p:bldP spid="5179" grpId="0" autoUpdateAnimBg="0"/>
      <p:bldP spid="5180" grpId="0" autoUpdateAnimBg="0"/>
      <p:bldP spid="5181" grpId="0" autoUpdateAnimBg="0"/>
      <p:bldP spid="5182" grpId="0" autoUpdateAnimBg="0"/>
      <p:bldP spid="5185" grpId="0" autoUpdateAnimBg="0"/>
      <p:bldP spid="5187" grpId="0" autoUpdateAnimBg="0"/>
      <p:bldP spid="5188" grpId="0" autoUpdateAnimBg="0"/>
      <p:bldP spid="5189" grpId="0" autoUpdateAnimBg="0"/>
      <p:bldP spid="5190" grpId="0" autoUpdateAnimBg="0"/>
      <p:bldP spid="5191" grpId="0" autoUpdateAnimBg="0"/>
      <p:bldP spid="5192" grpId="0" autoUpdateAnimBg="0"/>
      <p:bldP spid="5193" grpId="0" autoUpdateAnimBg="0"/>
      <p:bldP spid="5194" grpId="0" autoUpdateAnimBg="0"/>
      <p:bldP spid="5195" grpId="0" autoUpdateAnimBg="0"/>
      <p:bldP spid="5196" grpId="0" autoUpdateAnimBg="0"/>
      <p:bldP spid="5197" grpId="0" autoUpdateAnimBg="0"/>
      <p:bldP spid="5198" grpId="0" autoUpdateAnimBg="0"/>
      <p:bldP spid="5199" grpId="0" autoUpdateAnimBg="0"/>
      <p:bldP spid="5200" grpId="0" autoUpdateAnimBg="0"/>
      <p:bldP spid="5201" grpId="0" autoUpdateAnimBg="0"/>
      <p:bldP spid="5202" grpId="0" autoUpdateAnimBg="0"/>
      <p:bldP spid="5203" grpId="0" autoUpdateAnimBg="0"/>
      <p:bldP spid="5204" grpId="0" autoUpdateAnimBg="0"/>
      <p:bldP spid="5205" grpId="0" autoUpdateAnimBg="0"/>
      <p:bldP spid="5206" grpId="0" autoUpdateAnimBg="0"/>
      <p:bldP spid="5207" grpId="0" autoUpdateAnimBg="0"/>
      <p:bldP spid="5208" grpId="0" autoUpdateAnimBg="0"/>
      <p:bldP spid="52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15975" y="609600"/>
            <a:ext cx="749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</a:t>
            </a:r>
            <a:r>
              <a:rPr lang="en-US">
                <a:solidFill>
                  <a:srgbClr val="CC0000"/>
                </a:solidFill>
              </a:rPr>
              <a:t> Binomial Theorem </a:t>
            </a:r>
            <a:r>
              <a:rPr lang="en-US"/>
              <a:t>is a formula used for expanding </a:t>
            </a:r>
          </a:p>
          <a:p>
            <a:r>
              <a:rPr lang="en-US"/>
              <a:t>powers of binomials.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" y="1676400"/>
            <a:ext cx="400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=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+ 3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+ 3</a:t>
            </a:r>
            <a:r>
              <a:rPr lang="en-US" i="1">
                <a:solidFill>
                  <a:schemeClr val="accent2"/>
                </a:solidFill>
              </a:rPr>
              <a:t>ab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2743200"/>
            <a:ext cx="858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first term has no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.  It is like choosing no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 from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</a:t>
            </a:r>
          </a:p>
          <a:p>
            <a:r>
              <a:rPr lang="en-US"/>
              <a:t>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 </a:t>
            </a:r>
            <a:r>
              <a:rPr lang="en-US">
                <a:solidFill>
                  <a:srgbClr val="CC0000"/>
                </a:solidFill>
              </a:rPr>
              <a:t>is the coefficient of the first term</a:t>
            </a:r>
            <a:r>
              <a:rPr lang="en-US"/>
              <a:t>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6688" y="3536950"/>
            <a:ext cx="9137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second term has one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.  It is like choosing one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 from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</a:rPr>
              <a:t>is the coefficient of the second term</a:t>
            </a:r>
            <a:r>
              <a:rPr lang="en-US"/>
              <a:t>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5263" y="4298950"/>
            <a:ext cx="8866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third term has two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It is like choosing two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 from three </a:t>
            </a:r>
          </a:p>
          <a:p>
            <a:r>
              <a:rPr lang="en-US" i="1">
                <a:solidFill>
                  <a:schemeClr val="accent2"/>
                </a:solidFill>
              </a:rPr>
              <a:t>   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</a:rPr>
              <a:t>is the coefficient of the third term</a:t>
            </a:r>
            <a:r>
              <a:rPr lang="en-US"/>
              <a:t>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4938" y="5045075"/>
            <a:ext cx="914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fourth term has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It is like choosing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 from </a:t>
            </a:r>
          </a:p>
          <a:p>
            <a:r>
              <a:rPr lang="en-US"/>
              <a:t>  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 </a:t>
            </a:r>
            <a:r>
              <a:rPr lang="en-US">
                <a:solidFill>
                  <a:srgbClr val="CC0000"/>
                </a:solidFill>
              </a:rPr>
              <a:t>is the coefficient of the fourth term</a:t>
            </a:r>
            <a:r>
              <a:rPr lang="en-US"/>
              <a:t>.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46188" y="6096000"/>
            <a:ext cx="111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176463" y="6124575"/>
            <a:ext cx="51924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baseline="30000" dirty="0" smtClean="0">
                <a:solidFill>
                  <a:schemeClr val="accent2"/>
                </a:solidFill>
              </a:rPr>
              <a:t>3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aseline="30000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ab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743200" y="47625"/>
            <a:ext cx="3721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The Binomial Theorem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9" grpId="0" autoUpdateAnimBg="0"/>
      <p:bldP spid="4110" grpId="0" autoUpdateAnimBg="0"/>
      <p:bldP spid="41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402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+ 3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+ 3</a:t>
            </a:r>
            <a:r>
              <a:rPr lang="en-US" i="1" dirty="0">
                <a:solidFill>
                  <a:schemeClr val="accent2"/>
                </a:solidFill>
              </a:rPr>
              <a:t>ab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412875"/>
            <a:ext cx="391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degree of each term is 3.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1803400"/>
            <a:ext cx="681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the variable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/>
              <a:t>, the degree descends from 3 to 0.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2625" y="2209800"/>
            <a:ext cx="666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the variable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, the degree ascends from 0 to 3.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3400" y="2895600"/>
            <a:ext cx="752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r>
              <a:rPr lang="en-US" baseline="30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33400" y="3505200"/>
            <a:ext cx="834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0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1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1</a:t>
            </a:r>
            <a:r>
              <a:rPr lang="en-US" baseline="300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…..+ </a:t>
            </a:r>
            <a:r>
              <a:rPr lang="en-US" i="1" baseline="-25000" dirty="0" err="1">
                <a:solidFill>
                  <a:srgbClr val="CC0000"/>
                </a:solidFill>
              </a:rPr>
              <a:t>n</a:t>
            </a:r>
            <a:r>
              <a:rPr lang="en-US" i="1" dirty="0" err="1">
                <a:solidFill>
                  <a:schemeClr val="accent2"/>
                </a:solidFill>
              </a:rPr>
              <a:t>C</a:t>
            </a:r>
            <a:r>
              <a:rPr lang="en-US" baseline="-25000" dirty="0" err="1">
                <a:solidFill>
                  <a:srgbClr val="00CC00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i="1" baseline="30000" dirty="0" err="1">
                <a:solidFill>
                  <a:srgbClr val="00CC00"/>
                </a:solidFill>
              </a:rPr>
              <a:t>k</a:t>
            </a:r>
            <a:r>
              <a:rPr lang="en-US" i="1" dirty="0" err="1">
                <a:solidFill>
                  <a:schemeClr val="accent2"/>
                </a:solidFill>
              </a:rPr>
              <a:t>b</a:t>
            </a:r>
            <a:r>
              <a:rPr lang="en-US" i="1" baseline="30000" dirty="0" err="1">
                <a:solidFill>
                  <a:srgbClr val="00CC00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3400" y="4191000"/>
            <a:ext cx="509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general term is the (</a:t>
            </a:r>
            <a:r>
              <a:rPr lang="en-US" i="1" dirty="0"/>
              <a:t>k</a:t>
            </a:r>
            <a:r>
              <a:rPr lang="en-US" dirty="0"/>
              <a:t> + 1)</a:t>
            </a:r>
            <a:r>
              <a:rPr lang="en-US" baseline="30000" dirty="0" err="1"/>
              <a:t>th</a:t>
            </a:r>
            <a:r>
              <a:rPr lang="en-US" dirty="0"/>
              <a:t> term: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819400" y="4724400"/>
            <a:ext cx="2371162" cy="461665"/>
          </a:xfrm>
          <a:prstGeom prst="rect">
            <a:avLst/>
          </a:prstGeom>
          <a:noFill/>
          <a:ln w="76200" cmpd="tri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 smtClean="0"/>
              <a:t>y</a:t>
            </a:r>
            <a:r>
              <a:rPr lang="en-US" i="1" baseline="30000" dirty="0" err="1" smtClean="0"/>
              <a:t>k</a:t>
            </a:r>
            <a:endParaRPr lang="en-US" i="1" dirty="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447800" y="-46038"/>
            <a:ext cx="627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Binomial Expansion - the General Term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09600" y="5481935"/>
            <a:ext cx="6889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The number of terms in the </a:t>
            </a:r>
            <a:r>
              <a:rPr lang="en-US" dirty="0"/>
              <a:t>expansion of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i="1" baseline="30000" dirty="0" smtClean="0"/>
              <a:t>n 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95600" y="6015335"/>
            <a:ext cx="838691" cy="461665"/>
          </a:xfrm>
          <a:prstGeom prst="rect">
            <a:avLst/>
          </a:prstGeom>
          <a:noFill/>
          <a:ln w="76200" cmpd="tri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+ 1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3" grpId="0" autoUpdateAnimBg="0"/>
      <p:bldP spid="6154" grpId="0" autoUpdateAnimBg="0"/>
      <p:bldP spid="6155" grpId="0" autoUpdateAnimBg="0"/>
      <p:bldP spid="6156" grpId="0" animBg="1" autoUpdateAnimBg="0"/>
      <p:bldP spid="6159" grpId="0" autoUpdateAnimBg="0"/>
      <p:bldP spid="11" grpId="0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6535"/>
            <a:ext cx="755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terms are in the expansion of each binomial?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872356"/>
              </p:ext>
            </p:extLst>
          </p:nvPr>
        </p:nvGraphicFramePr>
        <p:xfrm>
          <a:off x="609600" y="1219200"/>
          <a:ext cx="126076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660240" imgH="279360" progId="Equation.DSMT4">
                  <p:embed/>
                </p:oleObj>
              </mc:Choice>
              <mc:Fallback>
                <p:oleObj name="Equation" r:id="rId3" imgW="66024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1260764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808725"/>
              </p:ext>
            </p:extLst>
          </p:nvPr>
        </p:nvGraphicFramePr>
        <p:xfrm>
          <a:off x="3641528" y="1143000"/>
          <a:ext cx="1187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5" imgW="622080" imgH="279360" progId="Equation.DSMT4">
                  <p:embed/>
                </p:oleObj>
              </mc:Choice>
              <mc:Fallback>
                <p:oleObj name="Equation" r:id="rId5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528" y="1143000"/>
                        <a:ext cx="11874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20138"/>
              </p:ext>
            </p:extLst>
          </p:nvPr>
        </p:nvGraphicFramePr>
        <p:xfrm>
          <a:off x="6400800" y="1295400"/>
          <a:ext cx="12366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7" imgW="647640" imgH="279360" progId="Equation.DSMT4">
                  <p:embed/>
                </p:oleObj>
              </mc:Choice>
              <mc:Fallback>
                <p:oleObj name="Equation" r:id="rId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95400"/>
                        <a:ext cx="12366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0267" y="2971800"/>
            <a:ext cx="8305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 there are 17 terms in the expansion of the given binomial, what is the value 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35214"/>
              </p:ext>
            </p:extLst>
          </p:nvPr>
        </p:nvGraphicFramePr>
        <p:xfrm>
          <a:off x="452438" y="4267200"/>
          <a:ext cx="15763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9" imgW="825480" imgH="279360" progId="Equation.DSMT4">
                  <p:embed/>
                </p:oleObj>
              </mc:Choice>
              <mc:Fallback>
                <p:oleObj name="Equation" r:id="rId9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67200"/>
                        <a:ext cx="15763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5725" y="608013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Expand the following.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76200" y="1141413"/>
            <a:ext cx="167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 + 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913" y="1625600"/>
            <a:ext cx="83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79600" y="16129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08400" y="16002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473700" y="1590675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296150" y="16002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8600" y="533400"/>
            <a:ext cx="83548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4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3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2</a:t>
            </a:r>
            <a:endParaRPr lang="en-US" sz="1800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" y="2143125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3716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718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6</a:t>
            </a:r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58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56288" y="2112963"/>
            <a:ext cx="585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8900" y="2692400"/>
            <a:ext cx="106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81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-76200" y="3503613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- 3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95263" y="3946525"/>
            <a:ext cx="184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=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0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3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0 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07038" y="3932238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0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600" y="4418013"/>
            <a:ext cx="155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1(8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)(1)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42888" y="4875213"/>
            <a:ext cx="83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8</a:t>
            </a:r>
            <a:r>
              <a:rPr lang="en-US" i="1"/>
              <a:t>x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077200" y="2743200"/>
            <a:ext cx="83548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4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-3</a:t>
            </a:r>
            <a:r>
              <a:rPr lang="en-US" sz="1800" i="1" dirty="0">
                <a:solidFill>
                  <a:srgbClr val="CC0066"/>
                </a:solidFill>
              </a:rPr>
              <a:t>y</a:t>
            </a:r>
            <a:endParaRPr lang="en-US" sz="1800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133600" y="0"/>
            <a:ext cx="479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Binomial Expansion - Practice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989138" y="3946525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1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1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741738" y="3944938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1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731963" y="4419600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+ 3(4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)(-3</a:t>
            </a:r>
            <a:r>
              <a:rPr lang="en-US" i="1"/>
              <a:t>y</a:t>
            </a:r>
            <a:r>
              <a:rPr lang="en-US"/>
              <a:t>)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24238" y="44196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+ 3(2</a:t>
            </a:r>
            <a:r>
              <a:rPr lang="en-US" i="1"/>
              <a:t>x</a:t>
            </a:r>
            <a:r>
              <a:rPr lang="en-US"/>
              <a:t>)(9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116513" y="4419600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+ 1(1)(-27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58813" y="1620838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392238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563813" y="16414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21038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384675" y="16208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029200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196013" y="1600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802438" y="16002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966075" y="16208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8564563" y="16002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71488" y="21129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81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4</a:t>
            </a:r>
            <a:r>
              <a:rPr lang="en-US"/>
              <a:t>)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787525" y="21129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27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549525" y="21129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402013" y="21129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9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i="1" baseline="30000">
                <a:solidFill>
                  <a:schemeClr val="accent2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997325" y="21129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4</a:t>
            </a:r>
            <a:r>
              <a:rPr lang="en-US"/>
              <a:t>)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897438" y="209232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410200" y="210185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8</a:t>
            </a:r>
            <a:r>
              <a:rPr lang="en-US"/>
              <a:t>)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234113" y="2112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16</a:t>
            </a:r>
            <a:r>
              <a:rPr lang="en-US"/>
              <a:t>)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025525" y="2681288"/>
            <a:ext cx="122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+ 216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020888" y="26924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+ 216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133725" y="26924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+ 96</a:t>
            </a:r>
            <a:r>
              <a:rPr lang="en-US" i="1"/>
              <a:t>x</a:t>
            </a:r>
            <a:endParaRPr lang="en-US"/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3930650" y="26924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990600" y="4876800"/>
            <a:ext cx="105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- 36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endParaRPr lang="en-US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905000" y="4875213"/>
            <a:ext cx="136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 + 24</a:t>
            </a:r>
            <a:r>
              <a:rPr lang="en-US" i="1"/>
              <a:t>x</a:t>
            </a:r>
            <a:r>
              <a:rPr lang="en-US" baseline="30000"/>
              <a:t>1</a:t>
            </a:r>
            <a:r>
              <a:rPr lang="en-US" i="1"/>
              <a:t>y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3276600" y="4875213"/>
            <a:ext cx="75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</a:t>
            </a:r>
            <a:r>
              <a:rPr lang="en-US" i="1"/>
              <a:t>y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nimBg="1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nimBg="1" autoUpdateAnimBg="0"/>
      <p:bldP spid="7191" grpId="0" autoUpdateAnimBg="0"/>
      <p:bldP spid="7192" grpId="0" autoUpdateAnimBg="0"/>
      <p:bldP spid="7193" grpId="0" autoUpdateAnimBg="0"/>
      <p:bldP spid="7196" grpId="0" autoUpdateAnimBg="0"/>
      <p:bldP spid="7197" grpId="0" autoUpdateAnimBg="0"/>
      <p:bldP spid="7198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0"/>
            <a:ext cx="479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Binomial Expansion - Practice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39763" y="609600"/>
          <a:ext cx="138271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4" imgW="749300" imgH="406400" progId="Equation.DSMT36">
                  <p:embed/>
                </p:oleObj>
              </mc:Choice>
              <mc:Fallback>
                <p:oleObj name="Equation" r:id="rId4" imgW="749300" imgH="4064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609600"/>
                        <a:ext cx="138271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7788" y="1584325"/>
            <a:ext cx="159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</a:t>
            </a:r>
            <a:r>
              <a:rPr lang="en-US" i="1"/>
              <a:t>x</a:t>
            </a:r>
            <a:r>
              <a:rPr lang="en-US"/>
              <a:t> - 3</a:t>
            </a:r>
            <a:r>
              <a:rPr lang="en-US" i="1"/>
              <a:t>x </a:t>
            </a:r>
            <a:r>
              <a:rPr lang="en-US" baseline="30000"/>
              <a:t>-1</a:t>
            </a:r>
            <a:r>
              <a:rPr lang="en-US"/>
              <a:t>)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54175" y="1600200"/>
            <a:ext cx="245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5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i="1" baseline="30000">
                <a:solidFill>
                  <a:srgbClr val="CC0066"/>
                </a:solidFill>
              </a:rPr>
              <a:t>-</a:t>
            </a:r>
            <a:r>
              <a:rPr lang="en-US" baseline="30000">
                <a:solidFill>
                  <a:srgbClr val="CC0066"/>
                </a:solidFill>
              </a:rPr>
              <a:t>1</a:t>
            </a:r>
            <a:r>
              <a:rPr lang="en-US"/>
              <a:t>)</a:t>
            </a:r>
            <a:r>
              <a:rPr lang="en-US" baseline="30000"/>
              <a:t>0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98913" y="1600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1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81750" y="1600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2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868488" y="21336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3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248150" y="21209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1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4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610350" y="21336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0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5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6225" y="2093913"/>
            <a:ext cx="102784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5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-3</a:t>
            </a:r>
            <a:r>
              <a:rPr lang="en-US" sz="1800" i="1" dirty="0">
                <a:solidFill>
                  <a:srgbClr val="CC0066"/>
                </a:solidFill>
              </a:rPr>
              <a:t>x </a:t>
            </a:r>
            <a:r>
              <a:rPr lang="en-US" sz="1800" baseline="30000" dirty="0">
                <a:solidFill>
                  <a:srgbClr val="CC0066"/>
                </a:solidFill>
              </a:rPr>
              <a:t>-1</a:t>
            </a:r>
            <a:endParaRPr lang="en-US" sz="1800" dirty="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60525" y="2879725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1(32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/>
              <a:t>)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978150" y="288290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+ 5(16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)(-3</a:t>
            </a:r>
            <a:r>
              <a:rPr lang="en-US" i="1"/>
              <a:t>x </a:t>
            </a:r>
            <a:r>
              <a:rPr lang="en-US" baseline="30000"/>
              <a:t>-1</a:t>
            </a:r>
            <a:r>
              <a:rPr lang="en-US"/>
              <a:t>)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060950" y="28829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+ 10(8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)(9</a:t>
            </a:r>
            <a:r>
              <a:rPr lang="en-US" i="1"/>
              <a:t>x </a:t>
            </a:r>
            <a:r>
              <a:rPr lang="en-US" baseline="30000"/>
              <a:t>-2</a:t>
            </a:r>
            <a:r>
              <a:rPr lang="en-US"/>
              <a:t>)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981200" y="3297238"/>
            <a:ext cx="235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+ 10(4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)(-27</a:t>
            </a:r>
            <a:r>
              <a:rPr lang="en-US" i="1"/>
              <a:t>x </a:t>
            </a:r>
            <a:r>
              <a:rPr lang="en-US" baseline="30000"/>
              <a:t>-3</a:t>
            </a:r>
            <a:r>
              <a:rPr lang="en-US"/>
              <a:t>)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267200" y="327660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+ 5(2</a:t>
            </a:r>
            <a:r>
              <a:rPr lang="en-US" i="1"/>
              <a:t>x</a:t>
            </a:r>
            <a:r>
              <a:rPr lang="en-US"/>
              <a:t>)(81</a:t>
            </a:r>
            <a:r>
              <a:rPr lang="en-US" i="1"/>
              <a:t>x </a:t>
            </a:r>
            <a:r>
              <a:rPr lang="en-US" baseline="30000"/>
              <a:t>-4</a:t>
            </a:r>
            <a:r>
              <a:rPr lang="en-US"/>
              <a:t>)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8550" y="32639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+ 1(-243</a:t>
            </a:r>
            <a:r>
              <a:rPr lang="en-US" i="1"/>
              <a:t>x </a:t>
            </a:r>
            <a:r>
              <a:rPr lang="en-US" baseline="30000"/>
              <a:t>-5</a:t>
            </a:r>
            <a:r>
              <a:rPr lang="en-US"/>
              <a:t>)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725613" y="3886200"/>
            <a:ext cx="1068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32</a:t>
            </a:r>
            <a:r>
              <a:rPr lang="en-US" i="1"/>
              <a:t>x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660650" y="38862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- 240</a:t>
            </a:r>
            <a:r>
              <a:rPr lang="en-US" i="1"/>
              <a:t>x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632200" y="3886200"/>
            <a:ext cx="1144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+ 720</a:t>
            </a:r>
            <a:r>
              <a:rPr lang="en-US" i="1"/>
              <a:t>x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641850" y="3886200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- 1080</a:t>
            </a:r>
            <a:r>
              <a:rPr lang="en-US" i="1"/>
              <a:t>x </a:t>
            </a:r>
            <a:r>
              <a:rPr lang="en-US" baseline="30000"/>
              <a:t>-1</a:t>
            </a:r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868988" y="388620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+ 810</a:t>
            </a:r>
            <a:r>
              <a:rPr lang="en-US" i="1"/>
              <a:t>x </a:t>
            </a:r>
            <a:r>
              <a:rPr lang="en-US" baseline="30000"/>
              <a:t>-3</a:t>
            </a:r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088188" y="3886200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- 243</a:t>
            </a:r>
            <a:r>
              <a:rPr lang="en-US" i="1"/>
              <a:t>x </a:t>
            </a:r>
            <a:r>
              <a:rPr lang="en-US" baseline="30000"/>
              <a:t>-5</a:t>
            </a:r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01625" y="7461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nimBg="1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1708</TotalTime>
  <Words>1569</Words>
  <Application>Microsoft Office PowerPoint</Application>
  <PresentationFormat>On-screen Show (4:3)</PresentationFormat>
  <Paragraphs>372</Paragraphs>
  <Slides>15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Shelley Yim</cp:lastModifiedBy>
  <cp:revision>110</cp:revision>
  <dcterms:created xsi:type="dcterms:W3CDTF">2000-01-19T00:20:40Z</dcterms:created>
  <dcterms:modified xsi:type="dcterms:W3CDTF">2014-05-22T14:28:08Z</dcterms:modified>
</cp:coreProperties>
</file>