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76" r:id="rId2"/>
    <p:sldId id="273" r:id="rId3"/>
    <p:sldId id="266" r:id="rId4"/>
    <p:sldId id="285" r:id="rId5"/>
    <p:sldId id="282" r:id="rId6"/>
    <p:sldId id="283" r:id="rId7"/>
    <p:sldId id="267" r:id="rId8"/>
    <p:sldId id="275" r:id="rId9"/>
    <p:sldId id="286" r:id="rId10"/>
    <p:sldId id="287" r:id="rId11"/>
    <p:sldId id="288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F5E4"/>
    <a:srgbClr val="FDF2DD"/>
    <a:srgbClr val="660066"/>
    <a:srgbClr val="CC3399"/>
    <a:srgbClr val="00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90" autoAdjust="0"/>
    <p:restoredTop sz="90929"/>
  </p:normalViewPr>
  <p:slideViewPr>
    <p:cSldViewPr>
      <p:cViewPr>
        <p:scale>
          <a:sx n="74" d="100"/>
          <a:sy n="74" d="100"/>
        </p:scale>
        <p:origin x="-152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2D8758-4D8D-42E4-9743-314F0C663E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29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ED42A7-3FB3-450F-B3C3-906991AB70F9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DEE9DDF-3C44-4C3C-A7AA-30CB10701166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8FD00-AE2A-4EA7-B773-7CA8EC6B1822}" type="slidenum">
              <a:rPr lang="en-US"/>
              <a:pPr/>
              <a:t>12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4EA4FD-5AF5-4C84-9560-4C8ED78795D0}" type="slidenum">
              <a:rPr lang="en-US"/>
              <a:pPr/>
              <a:t>2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71D0C-0426-4B62-9BA7-B82849CAC8DE}" type="slidenum">
              <a:rPr lang="en-US"/>
              <a:pPr/>
              <a:t>3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854445-6930-41AF-A206-BE2934F8AF05}" type="slidenum">
              <a:rPr lang="en-US"/>
              <a:pPr/>
              <a:t>5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D8E8AC-1E60-41BA-871D-946F99A49492}" type="slidenum">
              <a:rPr lang="en-US"/>
              <a:pPr/>
              <a:t>6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9CFD1-0872-4BED-927F-56283B157F9A}" type="slidenum">
              <a:rPr lang="en-US"/>
              <a:pPr/>
              <a:t>7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5ABBE5-D748-4D29-9910-7D68421AE412}" type="slidenum">
              <a:rPr lang="en-US"/>
              <a:pPr/>
              <a:t>8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DCDED06D-6431-497C-95B0-3F597FB1DA1F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9E253C32-F04E-479F-8294-10101A8F5963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EECC6-68C3-4452-9C47-31A51FEDC2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4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C2EBA-18C0-4B90-BE8A-CD8ABA9CF6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0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F0853-27D6-4728-80D6-1689EDE646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4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071EF-1926-4278-B53A-D1C893F9F9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6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DCEA2-FC22-4C29-89EC-F447C30D5B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4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2F6DA-6B9A-498A-8288-D6310DD6C1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32B99-3E95-411B-834F-9CDAB336B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5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8E3DC-AF20-4242-B78D-8609B727C6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AEE1D-CB2A-4E71-9835-9EA723A467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5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98A9A-A073-40D5-B6E2-79F5581585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6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59A55-72F8-42FB-BEE0-0551F6F65D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3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D01D22E7-171E-4AF8-AF9C-605C8043C8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2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2.wmf"/><Relationship Id="rId4" Type="http://schemas.openxmlformats.org/officeDocument/2006/relationships/image" Target="../media/image34.png"/><Relationship Id="rId9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7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6200" y="0"/>
            <a:ext cx="81915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11.1C  Finding the Number of Permutations….. with Repeats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88925" y="669925"/>
            <a:ext cx="76914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rgbClr val="CC0000"/>
                </a:solidFill>
              </a:rPr>
              <a:t>.</a:t>
            </a:r>
            <a:r>
              <a:rPr lang="en-US" dirty="0"/>
              <a:t>  How many arrangements are there of four letters from</a:t>
            </a:r>
          </a:p>
          <a:p>
            <a:r>
              <a:rPr lang="en-US" dirty="0"/>
              <a:t>     the word </a:t>
            </a:r>
            <a:r>
              <a:rPr lang="en-US" i="1" dirty="0">
                <a:solidFill>
                  <a:srgbClr val="CC0000"/>
                </a:solidFill>
              </a:rPr>
              <a:t>PREACHING</a:t>
            </a:r>
            <a:r>
              <a:rPr lang="en-US" dirty="0"/>
              <a:t>?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279525" y="1660525"/>
            <a:ext cx="5774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 dirty="0" smtClean="0">
                <a:solidFill>
                  <a:srgbClr val="CC0000"/>
                </a:solidFill>
              </a:rPr>
              <a:t>9</a:t>
            </a:r>
            <a:r>
              <a:rPr lang="en-US" i="1" dirty="0" smtClean="0">
                <a:solidFill>
                  <a:srgbClr val="CC0000"/>
                </a:solidFill>
              </a:rPr>
              <a:t>P</a:t>
            </a:r>
            <a:r>
              <a:rPr lang="en-US" baseline="-25000" dirty="0" smtClean="0">
                <a:solidFill>
                  <a:srgbClr val="CC0000"/>
                </a:solidFill>
              </a:rPr>
              <a:t>4</a:t>
            </a:r>
            <a:endParaRPr lang="en-US" baseline="-25000" dirty="0">
              <a:solidFill>
                <a:srgbClr val="CC0000"/>
              </a:solidFill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65125" y="2286000"/>
            <a:ext cx="78374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>
              <a:buFont typeface="Times" pitchFamily="28" charset="0"/>
              <a:buNone/>
            </a:pPr>
            <a:r>
              <a:rPr lang="en-US">
                <a:solidFill>
                  <a:schemeClr val="accent2"/>
                </a:solidFill>
              </a:rPr>
              <a:t>2.</a:t>
            </a:r>
            <a:r>
              <a:rPr lang="en-US"/>
              <a:t>   How many distinct arrangements of </a:t>
            </a:r>
            <a:r>
              <a:rPr lang="en-US" i="1">
                <a:solidFill>
                  <a:srgbClr val="CC0000"/>
                </a:solidFill>
              </a:rPr>
              <a:t>BRAINS</a:t>
            </a:r>
            <a:r>
              <a:rPr lang="en-US"/>
              <a:t> are there </a:t>
            </a:r>
          </a:p>
          <a:p>
            <a:pPr>
              <a:buFont typeface="Times" pitchFamily="28" charset="0"/>
              <a:buNone/>
            </a:pPr>
            <a:r>
              <a:rPr lang="en-US"/>
              <a:t>      keeping the vowels together?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295400" y="3260725"/>
            <a:ext cx="1789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5! </a:t>
            </a:r>
            <a:r>
              <a:rPr lang="en-US">
                <a:solidFill>
                  <a:srgbClr val="CC0000"/>
                </a:solidFill>
                <a:latin typeface="Geneva" pitchFamily="28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2!</a:t>
            </a:r>
            <a:r>
              <a:rPr lang="en-US"/>
              <a:t> </a:t>
            </a:r>
            <a:r>
              <a:rPr lang="en-US">
                <a:solidFill>
                  <a:srgbClr val="CC0000"/>
                </a:solidFill>
              </a:rPr>
              <a:t>= 240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41325" y="3962400"/>
            <a:ext cx="81168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3</a:t>
            </a:r>
            <a:r>
              <a:rPr lang="en-US">
                <a:solidFill>
                  <a:srgbClr val="CC0000"/>
                </a:solidFill>
              </a:rPr>
              <a:t>.</a:t>
            </a:r>
            <a:r>
              <a:rPr lang="en-US"/>
              <a:t>  There are 6 different flags available for signaling. A signal</a:t>
            </a:r>
          </a:p>
          <a:p>
            <a:r>
              <a:rPr lang="en-US"/>
              <a:t>     consists of at least 4 flags tied one above the other.  How </a:t>
            </a:r>
          </a:p>
          <a:p>
            <a:r>
              <a:rPr lang="en-US"/>
              <a:t>     many different signals can be made?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279525" y="5257800"/>
            <a:ext cx="294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rgbClr val="CC0000"/>
                </a:solidFill>
              </a:rPr>
              <a:t>6</a:t>
            </a:r>
            <a:r>
              <a:rPr lang="en-US" i="1">
                <a:solidFill>
                  <a:srgbClr val="CC0000"/>
                </a:solidFill>
              </a:rPr>
              <a:t>P</a:t>
            </a:r>
            <a:r>
              <a:rPr lang="en-US" baseline="-25000">
                <a:solidFill>
                  <a:srgbClr val="CC0000"/>
                </a:solidFill>
              </a:rPr>
              <a:t>4</a:t>
            </a:r>
            <a:r>
              <a:rPr lang="en-US">
                <a:solidFill>
                  <a:srgbClr val="CC0000"/>
                </a:solidFill>
              </a:rPr>
              <a:t> + </a:t>
            </a:r>
            <a:r>
              <a:rPr lang="en-US" baseline="-25000">
                <a:solidFill>
                  <a:srgbClr val="CC0000"/>
                </a:solidFill>
              </a:rPr>
              <a:t>6</a:t>
            </a:r>
            <a:r>
              <a:rPr lang="en-US" i="1">
                <a:solidFill>
                  <a:srgbClr val="CC0000"/>
                </a:solidFill>
              </a:rPr>
              <a:t>P</a:t>
            </a:r>
            <a:r>
              <a:rPr lang="en-US" baseline="-25000">
                <a:solidFill>
                  <a:srgbClr val="CC0000"/>
                </a:solidFill>
              </a:rPr>
              <a:t>5</a:t>
            </a:r>
            <a:r>
              <a:rPr lang="en-US">
                <a:solidFill>
                  <a:srgbClr val="CC0000"/>
                </a:solidFill>
              </a:rPr>
              <a:t> + </a:t>
            </a:r>
            <a:r>
              <a:rPr lang="en-US" baseline="-25000">
                <a:solidFill>
                  <a:srgbClr val="CC0000"/>
                </a:solidFill>
              </a:rPr>
              <a:t>6</a:t>
            </a:r>
            <a:r>
              <a:rPr lang="en-US" i="1">
                <a:solidFill>
                  <a:srgbClr val="CC0000"/>
                </a:solidFill>
              </a:rPr>
              <a:t>P</a:t>
            </a:r>
            <a:r>
              <a:rPr lang="en-US" baseline="-25000">
                <a:solidFill>
                  <a:srgbClr val="CC0000"/>
                </a:solidFill>
              </a:rPr>
              <a:t>6</a:t>
            </a:r>
            <a:r>
              <a:rPr lang="en-US">
                <a:solidFill>
                  <a:srgbClr val="CC0000"/>
                </a:solidFill>
              </a:rPr>
              <a:t> = 1800</a:t>
            </a:r>
            <a:endParaRPr lang="en-US" baseline="-25000">
              <a:solidFill>
                <a:srgbClr val="CC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95800" y="1660525"/>
            <a:ext cx="1169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= 3024</a:t>
            </a:r>
            <a:endParaRPr lang="en-US" baseline="-25000" dirty="0">
              <a:solidFill>
                <a:srgbClr val="CC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758508"/>
              </p:ext>
            </p:extLst>
          </p:nvPr>
        </p:nvGraphicFramePr>
        <p:xfrm>
          <a:off x="2057399" y="1600200"/>
          <a:ext cx="956995" cy="683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3" name="Equation" r:id="rId4" imgW="622080" imgH="444240" progId="Equation.DSMT4">
                  <p:embed/>
                </p:oleObj>
              </mc:Choice>
              <mc:Fallback>
                <p:oleObj name="Equation" r:id="rId4" imgW="622080" imgH="444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399" y="1600200"/>
                        <a:ext cx="956995" cy="6835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924410"/>
              </p:ext>
            </p:extLst>
          </p:nvPr>
        </p:nvGraphicFramePr>
        <p:xfrm>
          <a:off x="3505200" y="1623069"/>
          <a:ext cx="4699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4" name="Equation" r:id="rId6" imgW="304560" imgH="393480" progId="Equation.DSMT4">
                  <p:embed/>
                </p:oleObj>
              </mc:Choice>
              <mc:Fallback>
                <p:oleObj name="Equation" r:id="rId6" imgW="304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623069"/>
                        <a:ext cx="4699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556" grpId="0" autoUpdateAnimBg="0"/>
      <p:bldP spid="23557" grpId="0" autoUpdateAnimBg="0"/>
      <p:bldP spid="23558" grpId="0" autoUpdateAnimBg="0"/>
      <p:bldP spid="23560" grpId="0" autoUpdateAnimBg="0"/>
      <p:bldP spid="23561" grpId="0" autoUpdateAnimBg="0"/>
      <p:bldP spid="23562" grpId="0" autoUpdateAnimBg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19200"/>
            <a:ext cx="49911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52400" y="533400"/>
            <a:ext cx="7040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Calculate the number of different paths from A to B.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89718" y="2944812"/>
            <a:ext cx="1271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= 15 120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76200" y="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Compound Pathways</a:t>
            </a:r>
          </a:p>
        </p:txBody>
      </p:sp>
      <p:graphicFrame>
        <p:nvGraphicFramePr>
          <p:cNvPr id="307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190113"/>
              </p:ext>
            </p:extLst>
          </p:nvPr>
        </p:nvGraphicFramePr>
        <p:xfrm>
          <a:off x="330200" y="1257300"/>
          <a:ext cx="635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3" name="Equation" r:id="rId5" imgW="317160" imgH="393480" progId="Equation.DSMT4">
                  <p:embed/>
                </p:oleObj>
              </mc:Choice>
              <mc:Fallback>
                <p:oleObj name="Equation" r:id="rId5" imgW="317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1257300"/>
                        <a:ext cx="6350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020394"/>
              </p:ext>
            </p:extLst>
          </p:nvPr>
        </p:nvGraphicFramePr>
        <p:xfrm>
          <a:off x="1244600" y="1257300"/>
          <a:ext cx="635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4" name="Equation" r:id="rId7" imgW="317160" imgH="393480" progId="Equation.DSMT4">
                  <p:embed/>
                </p:oleObj>
              </mc:Choice>
              <mc:Fallback>
                <p:oleObj name="Equation" r:id="rId7" imgW="317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1257300"/>
                        <a:ext cx="6350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963897"/>
              </p:ext>
            </p:extLst>
          </p:nvPr>
        </p:nvGraphicFramePr>
        <p:xfrm>
          <a:off x="2247900" y="1257300"/>
          <a:ext cx="609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5" name="Equation" r:id="rId9" imgW="304560" imgH="393480" progId="Equation.DSMT4">
                  <p:embed/>
                </p:oleObj>
              </mc:Choice>
              <mc:Fallback>
                <p:oleObj name="Equation" r:id="rId9" imgW="304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1257300"/>
                        <a:ext cx="6096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958850" y="1577975"/>
            <a:ext cx="1208088" cy="239713"/>
            <a:chOff x="604" y="994"/>
            <a:chExt cx="761" cy="151"/>
          </a:xfrm>
        </p:grpSpPr>
        <p:graphicFrame>
          <p:nvGraphicFramePr>
            <p:cNvPr id="20485" name="Object 5"/>
            <p:cNvGraphicFramePr>
              <a:graphicFrameLocks noChangeAspect="1"/>
            </p:cNvGraphicFramePr>
            <p:nvPr/>
          </p:nvGraphicFramePr>
          <p:xfrm>
            <a:off x="604" y="994"/>
            <a:ext cx="144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6" name="Equation" r:id="rId11" imgW="139700" imgH="139700" progId="Equation.DSMT4">
                    <p:embed/>
                  </p:oleObj>
                </mc:Choice>
                <mc:Fallback>
                  <p:oleObj name="Equation" r:id="rId11" imgW="139700" imgH="1397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4" y="994"/>
                          <a:ext cx="144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6" name="Object 6"/>
            <p:cNvGraphicFramePr>
              <a:graphicFrameLocks noChangeAspect="1"/>
            </p:cNvGraphicFramePr>
            <p:nvPr/>
          </p:nvGraphicFramePr>
          <p:xfrm>
            <a:off x="1221" y="1001"/>
            <a:ext cx="144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7" name="Equation" r:id="rId13" imgW="139700" imgH="139700" progId="Equation.DSMT4">
                    <p:embed/>
                  </p:oleObj>
                </mc:Choice>
                <mc:Fallback>
                  <p:oleObj name="Equation" r:id="rId13" imgW="139700" imgH="1397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1" y="1001"/>
                          <a:ext cx="144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75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5" grpId="0" autoUpdateAnimBg="0"/>
      <p:bldP spid="3073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0600"/>
            <a:ext cx="563880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38200" y="3810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Calculate the number of different paths from A to B.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62000" y="4648200"/>
            <a:ext cx="7467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Would the number of pathways change if the path went from B to A?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200400" y="2523331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4 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5429794" y="252362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057549" y="252333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67861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  <p:bldP spid="32772" grpId="0" autoUpdateAnimBg="0"/>
      <p:bldP spid="32773" grpId="0"/>
      <p:bldP spid="32774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2133600" y="685800"/>
            <a:ext cx="4800600" cy="30654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Assignment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4114800"/>
            <a:ext cx="26298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524</a:t>
            </a:r>
          </a:p>
          <a:p>
            <a:r>
              <a:rPr lang="en-US" dirty="0" smtClean="0"/>
              <a:t>5, 8, 11, 15, 17, 24, </a:t>
            </a:r>
          </a:p>
          <a:p>
            <a:r>
              <a:rPr lang="en-US" smtClean="0"/>
              <a:t>C1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501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Finding the Number of Permutations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36525" y="441325"/>
            <a:ext cx="65420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4.</a:t>
            </a:r>
            <a:r>
              <a:rPr lang="en-US"/>
              <a:t>  In how many ways can the letters of the word </a:t>
            </a:r>
          </a:p>
          <a:p>
            <a:r>
              <a:rPr lang="en-US"/>
              <a:t>     </a:t>
            </a:r>
            <a:r>
              <a:rPr lang="en-US" i="1">
                <a:solidFill>
                  <a:srgbClr val="CC0000"/>
                </a:solidFill>
              </a:rPr>
              <a:t>MATHPOWER</a:t>
            </a:r>
            <a:r>
              <a:rPr lang="en-US"/>
              <a:t> be arranged if: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17525" y="1279525"/>
            <a:ext cx="3865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a)</a:t>
            </a:r>
            <a:r>
              <a:rPr lang="en-US"/>
              <a:t>  there are no restrictions?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04825" y="1981200"/>
            <a:ext cx="717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b)</a:t>
            </a:r>
            <a:r>
              <a:rPr lang="en-US"/>
              <a:t>  the first letter must be a </a:t>
            </a:r>
            <a:r>
              <a:rPr lang="en-US">
                <a:solidFill>
                  <a:srgbClr val="CC0000"/>
                </a:solidFill>
              </a:rPr>
              <a:t>P</a:t>
            </a:r>
            <a:r>
              <a:rPr lang="en-US"/>
              <a:t> and the last letter an </a:t>
            </a:r>
            <a:r>
              <a:rPr lang="en-US">
                <a:solidFill>
                  <a:srgbClr val="CC0000"/>
                </a:solidFill>
              </a:rPr>
              <a:t>A</a:t>
            </a:r>
            <a:r>
              <a:rPr lang="en-US"/>
              <a:t>?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58800" y="3581400"/>
            <a:ext cx="7591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d)</a:t>
            </a:r>
            <a:r>
              <a:rPr lang="en-US"/>
              <a:t>  the letters </a:t>
            </a:r>
            <a:r>
              <a:rPr lang="en-US" i="1">
                <a:solidFill>
                  <a:srgbClr val="CC0000"/>
                </a:solidFill>
              </a:rPr>
              <a:t>MATH</a:t>
            </a:r>
            <a:r>
              <a:rPr lang="en-US"/>
              <a:t> must be together and in that order?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33400" y="2743200"/>
            <a:ext cx="5254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c)</a:t>
            </a:r>
            <a:r>
              <a:rPr lang="en-US"/>
              <a:t>  the letters </a:t>
            </a:r>
            <a:r>
              <a:rPr lang="en-US" i="1">
                <a:solidFill>
                  <a:srgbClr val="CC0000"/>
                </a:solidFill>
              </a:rPr>
              <a:t>MATH</a:t>
            </a:r>
            <a:r>
              <a:rPr lang="en-US"/>
              <a:t> must be together?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600200" y="1600200"/>
            <a:ext cx="175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9! = 362 880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584325" y="2351088"/>
            <a:ext cx="2322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7!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1 = 5040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600200" y="4038600"/>
            <a:ext cx="169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6! = 720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600200" y="3124200"/>
            <a:ext cx="2178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6!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4! = 17 280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utoUpdateAnimBg="0"/>
      <p:bldP spid="20485" grpId="0" autoUpdateAnimBg="0"/>
      <p:bldP spid="20486" grpId="0" autoUpdateAnimBg="0"/>
      <p:bldP spid="20487" grpId="0" autoUpdateAnimBg="0"/>
      <p:bldP spid="20488" grpId="0" autoUpdateAnimBg="0"/>
      <p:bldP spid="20490" grpId="0" autoUpdateAnimBg="0"/>
      <p:bldP spid="20491" grpId="0" autoUpdateAnimBg="0"/>
      <p:bldP spid="20492" grpId="0" autoUpdateAnimBg="0"/>
      <p:bldP spid="2049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552700" y="60325"/>
            <a:ext cx="402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Permutations with Repetition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751904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How many four-letter </a:t>
            </a:r>
            <a:r>
              <a:rPr lang="en-US" dirty="0" smtClean="0"/>
              <a:t>arrangements </a:t>
            </a:r>
            <a:r>
              <a:rPr lang="en-US" dirty="0"/>
              <a:t>can be made using </a:t>
            </a:r>
          </a:p>
          <a:p>
            <a:r>
              <a:rPr lang="en-US" dirty="0"/>
              <a:t>the letters of </a:t>
            </a:r>
            <a:r>
              <a:rPr lang="en-US" dirty="0">
                <a:solidFill>
                  <a:srgbClr val="CC0000"/>
                </a:solidFill>
              </a:rPr>
              <a:t>PEER</a:t>
            </a:r>
            <a:r>
              <a:rPr lang="en-US" dirty="0"/>
              <a:t>?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429000" y="990600"/>
            <a:ext cx="2187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 dirty="0">
                <a:solidFill>
                  <a:srgbClr val="00CC00"/>
                </a:solidFill>
              </a:rPr>
              <a:t>4</a:t>
            </a:r>
            <a:r>
              <a:rPr lang="en-US" i="1" dirty="0">
                <a:solidFill>
                  <a:srgbClr val="00CC00"/>
                </a:solidFill>
              </a:rPr>
              <a:t>P</a:t>
            </a:r>
            <a:r>
              <a:rPr lang="en-US" baseline="-25000" dirty="0">
                <a:solidFill>
                  <a:srgbClr val="00CC00"/>
                </a:solidFill>
              </a:rPr>
              <a:t>4</a:t>
            </a:r>
            <a:r>
              <a:rPr lang="en-US" dirty="0">
                <a:solidFill>
                  <a:srgbClr val="00CC00"/>
                </a:solidFill>
              </a:rPr>
              <a:t> = 4!</a:t>
            </a:r>
          </a:p>
          <a:p>
            <a:r>
              <a:rPr lang="en-US" dirty="0">
                <a:solidFill>
                  <a:srgbClr val="00CC00"/>
                </a:solidFill>
              </a:rPr>
              <a:t>      = 24 WAYS</a:t>
            </a:r>
            <a:endParaRPr lang="en-US" baseline="-25000" dirty="0">
              <a:solidFill>
                <a:srgbClr val="00CC00"/>
              </a:solidFill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57200" y="1981200"/>
            <a:ext cx="9969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PE</a:t>
            </a:r>
            <a:r>
              <a:rPr lang="en-US">
                <a:solidFill>
                  <a:srgbClr val="CC0000"/>
                </a:solidFill>
              </a:rPr>
              <a:t>E</a:t>
            </a:r>
            <a:r>
              <a:rPr lang="en-US"/>
              <a:t>R</a:t>
            </a:r>
          </a:p>
          <a:p>
            <a:r>
              <a:rPr lang="en-US"/>
              <a:t>P</a:t>
            </a:r>
            <a:r>
              <a:rPr lang="en-US">
                <a:solidFill>
                  <a:srgbClr val="CC0000"/>
                </a:solidFill>
              </a:rPr>
              <a:t>E</a:t>
            </a:r>
            <a:r>
              <a:rPr lang="en-US"/>
              <a:t>ER</a:t>
            </a:r>
          </a:p>
          <a:p>
            <a:r>
              <a:rPr lang="en-US"/>
              <a:t>PR</a:t>
            </a:r>
            <a:r>
              <a:rPr lang="en-US">
                <a:solidFill>
                  <a:srgbClr val="CC0000"/>
                </a:solidFill>
              </a:rPr>
              <a:t>E</a:t>
            </a:r>
            <a:r>
              <a:rPr lang="en-US"/>
              <a:t>E</a:t>
            </a:r>
          </a:p>
          <a:p>
            <a:r>
              <a:rPr lang="en-US"/>
              <a:t>PRE</a:t>
            </a:r>
            <a:r>
              <a:rPr lang="en-US">
                <a:solidFill>
                  <a:srgbClr val="CC0000"/>
                </a:solidFill>
              </a:rPr>
              <a:t>E</a:t>
            </a:r>
            <a:endParaRPr lang="en-US"/>
          </a:p>
          <a:p>
            <a:r>
              <a:rPr lang="en-US"/>
              <a:t>P</a:t>
            </a:r>
            <a:r>
              <a:rPr lang="en-US">
                <a:solidFill>
                  <a:srgbClr val="CC0000"/>
                </a:solidFill>
              </a:rPr>
              <a:t>E</a:t>
            </a:r>
            <a:r>
              <a:rPr lang="en-US"/>
              <a:t>RE</a:t>
            </a:r>
          </a:p>
          <a:p>
            <a:r>
              <a:rPr lang="en-US"/>
              <a:t>PER</a:t>
            </a:r>
            <a:r>
              <a:rPr lang="en-US">
                <a:solidFill>
                  <a:srgbClr val="CC0000"/>
                </a:solidFill>
              </a:rPr>
              <a:t>E</a:t>
            </a:r>
            <a:endParaRPr lang="en-US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355850" y="1984375"/>
            <a:ext cx="9969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RPEE</a:t>
            </a:r>
          </a:p>
          <a:p>
            <a:r>
              <a:rPr lang="en-US"/>
              <a:t>RPEE</a:t>
            </a:r>
          </a:p>
          <a:p>
            <a:r>
              <a:rPr lang="en-US"/>
              <a:t>REPE</a:t>
            </a:r>
          </a:p>
          <a:p>
            <a:r>
              <a:rPr lang="en-US"/>
              <a:t>REPE</a:t>
            </a:r>
          </a:p>
          <a:p>
            <a:r>
              <a:rPr lang="en-US"/>
              <a:t>REEP</a:t>
            </a:r>
          </a:p>
          <a:p>
            <a:r>
              <a:rPr lang="en-US"/>
              <a:t>REEP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260850" y="2006600"/>
            <a:ext cx="9969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EPER</a:t>
            </a:r>
          </a:p>
          <a:p>
            <a:r>
              <a:rPr lang="en-US"/>
              <a:t>EPER</a:t>
            </a:r>
          </a:p>
          <a:p>
            <a:r>
              <a:rPr lang="en-US"/>
              <a:t>EEPR</a:t>
            </a:r>
          </a:p>
          <a:p>
            <a:r>
              <a:rPr lang="en-US"/>
              <a:t>EEPR</a:t>
            </a:r>
          </a:p>
          <a:p>
            <a:r>
              <a:rPr lang="en-US"/>
              <a:t>EERP</a:t>
            </a:r>
          </a:p>
          <a:p>
            <a:r>
              <a:rPr lang="en-US"/>
              <a:t>EERP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318250" y="2006600"/>
            <a:ext cx="9969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EREP</a:t>
            </a:r>
          </a:p>
          <a:p>
            <a:r>
              <a:rPr lang="en-US"/>
              <a:t>EREP</a:t>
            </a:r>
          </a:p>
          <a:p>
            <a:r>
              <a:rPr lang="en-US"/>
              <a:t>ERPE</a:t>
            </a:r>
          </a:p>
          <a:p>
            <a:r>
              <a:rPr lang="en-US"/>
              <a:t>ERPE</a:t>
            </a:r>
          </a:p>
          <a:p>
            <a:r>
              <a:rPr lang="en-US"/>
              <a:t>EPRE</a:t>
            </a:r>
          </a:p>
          <a:p>
            <a:r>
              <a:rPr lang="en-US"/>
              <a:t>EPRE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41325" y="4632325"/>
            <a:ext cx="8615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There are 24 arrangements however there are only 12 different</a:t>
            </a:r>
          </a:p>
          <a:p>
            <a:r>
              <a:rPr lang="en-US"/>
              <a:t>arrangements. - 12 matching pairs of 2 four-letter arrangements.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393825" y="5455940"/>
            <a:ext cx="35123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CC00"/>
                </a:solidFill>
              </a:rPr>
              <a:t>24 /2 or 12 Arrangements</a:t>
            </a:r>
            <a:endParaRPr lang="en-US" baseline="-25000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6" grpId="0" autoUpdateAnimBg="0"/>
      <p:bldP spid="13317" grpId="0" autoUpdateAnimBg="0"/>
      <p:bldP spid="13325" grpId="0" autoUpdateAnimBg="0"/>
      <p:bldP spid="13326" grpId="0" autoUpdateAnimBg="0"/>
      <p:bldP spid="13327" grpId="0" autoUpdateAnimBg="0"/>
      <p:bldP spid="13328" grpId="0" autoUpdateAnimBg="0"/>
      <p:bldP spid="13329" grpId="0" autoUpdateAnimBg="0"/>
      <p:bldP spid="1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How many </a:t>
            </a:r>
            <a:r>
              <a:rPr lang="en-US" dirty="0" smtClean="0"/>
              <a:t>six-letter distinguishable arrangements </a:t>
            </a:r>
            <a:r>
              <a:rPr lang="en-US" dirty="0"/>
              <a:t>can be made using </a:t>
            </a:r>
            <a:r>
              <a:rPr lang="en-US" dirty="0" smtClean="0"/>
              <a:t>the </a:t>
            </a:r>
            <a:r>
              <a:rPr lang="en-US" dirty="0"/>
              <a:t>letters of </a:t>
            </a:r>
            <a:r>
              <a:rPr lang="en-US" dirty="0" smtClean="0">
                <a:solidFill>
                  <a:srgbClr val="CC0000"/>
                </a:solidFill>
              </a:rPr>
              <a:t>CHEESE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11624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 dirty="0" smtClean="0">
                <a:solidFill>
                  <a:srgbClr val="00CC00"/>
                </a:solidFill>
              </a:rPr>
              <a:t>6</a:t>
            </a:r>
            <a:r>
              <a:rPr lang="en-US" i="1" dirty="0" smtClean="0">
                <a:solidFill>
                  <a:srgbClr val="00CC00"/>
                </a:solidFill>
              </a:rPr>
              <a:t>P</a:t>
            </a:r>
            <a:r>
              <a:rPr lang="en-US" baseline="-25000" dirty="0" smtClean="0">
                <a:solidFill>
                  <a:srgbClr val="00CC00"/>
                </a:solidFill>
              </a:rPr>
              <a:t>6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>
                <a:solidFill>
                  <a:srgbClr val="00CC00"/>
                </a:solidFill>
              </a:rPr>
              <a:t>= </a:t>
            </a:r>
            <a:r>
              <a:rPr lang="en-US" dirty="0" smtClean="0">
                <a:solidFill>
                  <a:srgbClr val="00CC00"/>
                </a:solidFill>
              </a:rPr>
              <a:t>6!</a:t>
            </a:r>
            <a:endParaRPr lang="en-US" dirty="0">
              <a:solidFill>
                <a:srgbClr val="00CC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1447800"/>
            <a:ext cx="6781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/>
              <a:t>But the three </a:t>
            </a:r>
            <a:r>
              <a:rPr lang="en-US" b="0" dirty="0" smtClean="0"/>
              <a:t>E’s </a:t>
            </a:r>
            <a:r>
              <a:rPr lang="en-US" b="0" dirty="0"/>
              <a:t>can be </a:t>
            </a:r>
            <a:r>
              <a:rPr lang="en-US" b="0" dirty="0" smtClean="0"/>
              <a:t>rearranged 3</a:t>
            </a:r>
            <a:r>
              <a:rPr lang="en-US" b="0" dirty="0"/>
              <a:t>! = 6 different ways within any one particular arrangement of letters. These </a:t>
            </a:r>
            <a:r>
              <a:rPr lang="en-US" b="0" dirty="0" smtClean="0"/>
              <a:t>six arrangements </a:t>
            </a:r>
            <a:r>
              <a:rPr lang="en-US" b="0" dirty="0"/>
              <a:t>would be seen as the same if the </a:t>
            </a:r>
            <a:r>
              <a:rPr lang="en-US" b="0" dirty="0" smtClean="0"/>
              <a:t>E’s </a:t>
            </a:r>
            <a:r>
              <a:rPr lang="en-US" b="0" dirty="0"/>
              <a:t>were no longer distinct: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59517"/>
            <a:ext cx="4495800" cy="1398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47675" y="4457876"/>
            <a:ext cx="838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We must divide by 3!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449091"/>
              </p:ext>
            </p:extLst>
          </p:nvPr>
        </p:nvGraphicFramePr>
        <p:xfrm>
          <a:off x="809849" y="5029200"/>
          <a:ext cx="609600" cy="858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2" name="Equation" r:id="rId4" imgW="279360" imgH="393480" progId="Equation.DSMT4">
                  <p:embed/>
                </p:oleObj>
              </mc:Choice>
              <mc:Fallback>
                <p:oleObj name="Equation" r:id="rId4" imgW="27936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849" y="5029200"/>
                        <a:ext cx="609600" cy="8589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567482"/>
              </p:ext>
            </p:extLst>
          </p:nvPr>
        </p:nvGraphicFramePr>
        <p:xfrm>
          <a:off x="1746250" y="5029200"/>
          <a:ext cx="191135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3" name="Equation" r:id="rId6" imgW="876240" imgH="393480" progId="Equation.DSMT4">
                  <p:embed/>
                </p:oleObj>
              </mc:Choice>
              <mc:Fallback>
                <p:oleObj name="Equation" r:id="rId6" imgW="876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0" y="5029200"/>
                        <a:ext cx="1911350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331377"/>
              </p:ext>
            </p:extLst>
          </p:nvPr>
        </p:nvGraphicFramePr>
        <p:xfrm>
          <a:off x="3962400" y="5251450"/>
          <a:ext cx="13573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4" name="Equation" r:id="rId8" imgW="622080" imgH="177480" progId="Equation.DSMT4">
                  <p:embed/>
                </p:oleObj>
              </mc:Choice>
              <mc:Fallback>
                <p:oleObj name="Equation" r:id="rId8" imgW="622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251450"/>
                        <a:ext cx="135731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736843"/>
              </p:ext>
            </p:extLst>
          </p:nvPr>
        </p:nvGraphicFramePr>
        <p:xfrm>
          <a:off x="5562600" y="5257800"/>
          <a:ext cx="8302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5" name="Equation" r:id="rId10" imgW="380880" imgH="177480" progId="Equation.DSMT4">
                  <p:embed/>
                </p:oleObj>
              </mc:Choice>
              <mc:Fallback>
                <p:oleObj name="Equation" r:id="rId10" imgW="380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257800"/>
                        <a:ext cx="83026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042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/>
      <p:bldP spid="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38174" y="762000"/>
            <a:ext cx="84820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 number of permutations of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/>
              <a:t> objects taken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/>
              <a:t> at a time, if</a:t>
            </a:r>
          </a:p>
          <a:p>
            <a:r>
              <a:rPr lang="en-US" dirty="0"/>
              <a:t>there are </a:t>
            </a:r>
            <a:r>
              <a:rPr lang="en-US" i="1" dirty="0">
                <a:solidFill>
                  <a:srgbClr val="CC0000"/>
                </a:solidFill>
              </a:rPr>
              <a:t>a</a:t>
            </a:r>
            <a:r>
              <a:rPr lang="en-US" dirty="0"/>
              <a:t> alike of one kind, and </a:t>
            </a:r>
            <a:r>
              <a:rPr lang="en-US" i="1" dirty="0">
                <a:solidFill>
                  <a:srgbClr val="CC0000"/>
                </a:solidFill>
              </a:rPr>
              <a:t>b</a:t>
            </a:r>
            <a:r>
              <a:rPr lang="en-US" dirty="0"/>
              <a:t> alike of another kind, </a:t>
            </a:r>
            <a:r>
              <a:rPr lang="en-US" i="1" dirty="0">
                <a:solidFill>
                  <a:srgbClr val="CC0000"/>
                </a:solidFill>
              </a:rPr>
              <a:t>c</a:t>
            </a:r>
            <a:r>
              <a:rPr lang="en-US" dirty="0"/>
              <a:t> alike</a:t>
            </a:r>
          </a:p>
          <a:p>
            <a:r>
              <a:rPr lang="en-US" dirty="0"/>
              <a:t>of a third kind, and so on, is:</a:t>
            </a:r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479414"/>
              </p:ext>
            </p:extLst>
          </p:nvPr>
        </p:nvGraphicFramePr>
        <p:xfrm>
          <a:off x="4143374" y="1844675"/>
          <a:ext cx="12954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0" name="Equation" r:id="rId4" imgW="520700" imgH="355600" progId="Equation.DSMT4">
                  <p:embed/>
                </p:oleObj>
              </mc:Choice>
              <mc:Fallback>
                <p:oleObj name="Equation" r:id="rId4" imgW="520700" imgH="355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4" y="1844675"/>
                        <a:ext cx="12954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552700" y="58738"/>
            <a:ext cx="402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Permutations with Repetition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25437" y="3276600"/>
            <a:ext cx="854362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 number of permutations of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/>
              <a:t> objects taken </a:t>
            </a:r>
            <a:r>
              <a:rPr lang="en-US" i="1" dirty="0">
                <a:solidFill>
                  <a:schemeClr val="accent2"/>
                </a:solidFill>
              </a:rPr>
              <a:t>r</a:t>
            </a:r>
            <a:r>
              <a:rPr lang="en-US" dirty="0" smtClean="0"/>
              <a:t> </a:t>
            </a:r>
            <a:r>
              <a:rPr lang="en-US" dirty="0"/>
              <a:t>at a time, if</a:t>
            </a:r>
          </a:p>
          <a:p>
            <a:r>
              <a:rPr lang="en-US" dirty="0"/>
              <a:t>there are </a:t>
            </a:r>
            <a:r>
              <a:rPr lang="en-US" i="1" dirty="0">
                <a:solidFill>
                  <a:srgbClr val="CC0000"/>
                </a:solidFill>
              </a:rPr>
              <a:t>a</a:t>
            </a:r>
            <a:r>
              <a:rPr lang="en-US" dirty="0"/>
              <a:t> alike of one kind, and </a:t>
            </a:r>
            <a:r>
              <a:rPr lang="en-US" i="1" dirty="0">
                <a:solidFill>
                  <a:srgbClr val="CC0000"/>
                </a:solidFill>
              </a:rPr>
              <a:t>b</a:t>
            </a:r>
            <a:r>
              <a:rPr lang="en-US" dirty="0"/>
              <a:t> alike of another kind, </a:t>
            </a:r>
            <a:r>
              <a:rPr lang="en-US" i="1" dirty="0">
                <a:solidFill>
                  <a:srgbClr val="CC0000"/>
                </a:solidFill>
              </a:rPr>
              <a:t>c</a:t>
            </a:r>
            <a:r>
              <a:rPr lang="en-US" dirty="0"/>
              <a:t> alike</a:t>
            </a:r>
          </a:p>
          <a:p>
            <a:r>
              <a:rPr lang="en-US" dirty="0"/>
              <a:t>of a third kind, and so on, is:</a:t>
            </a:r>
          </a:p>
        </p:txBody>
      </p:sp>
      <p:graphicFrame>
        <p:nvGraphicFramePr>
          <p:cNvPr id="1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308747"/>
              </p:ext>
            </p:extLst>
          </p:nvPr>
        </p:nvGraphicFramePr>
        <p:xfrm>
          <a:off x="3857625" y="4676775"/>
          <a:ext cx="142081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1" name="Equation" r:id="rId6" imgW="571320" imgH="393480" progId="Equation.DSMT4">
                  <p:embed/>
                </p:oleObj>
              </mc:Choice>
              <mc:Fallback>
                <p:oleObj name="Equation" r:id="rId6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4676775"/>
                        <a:ext cx="1420813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utoUpdateAnimBg="0"/>
      <p:bldP spid="29704" grpId="0" autoUpdateAnimBg="0"/>
      <p:bldP spid="1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52700" y="58738"/>
            <a:ext cx="402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Permutations with Repetition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0325" y="531813"/>
            <a:ext cx="78120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1.</a:t>
            </a:r>
            <a:r>
              <a:rPr lang="en-US"/>
              <a:t>  In how many ways can the letters of the word </a:t>
            </a:r>
            <a:r>
              <a:rPr lang="en-US" i="1">
                <a:solidFill>
                  <a:schemeClr val="accent2"/>
                </a:solidFill>
              </a:rPr>
              <a:t>POPPIES</a:t>
            </a:r>
            <a:endParaRPr lang="en-US"/>
          </a:p>
          <a:p>
            <a:r>
              <a:rPr lang="en-US"/>
              <a:t>     be arranged?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41325" y="1431925"/>
            <a:ext cx="3138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a)</a:t>
            </a:r>
            <a:r>
              <a:rPr lang="en-US"/>
              <a:t>  without restrictions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5013325" y="1431925"/>
            <a:ext cx="4060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/>
              <a:t> if each arrangement begins</a:t>
            </a:r>
          </a:p>
          <a:p>
            <a:r>
              <a:rPr lang="en-US"/>
              <a:t>    with a </a:t>
            </a:r>
            <a:r>
              <a:rPr lang="en-US">
                <a:solidFill>
                  <a:schemeClr val="accent2"/>
                </a:solidFill>
              </a:rPr>
              <a:t>P</a:t>
            </a:r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11175" y="3352800"/>
            <a:ext cx="2317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c)</a:t>
            </a:r>
            <a:r>
              <a:rPr lang="en-US"/>
              <a:t> if the first two</a:t>
            </a:r>
          </a:p>
          <a:p>
            <a:r>
              <a:rPr lang="en-US"/>
              <a:t>    letters are </a:t>
            </a:r>
            <a:r>
              <a:rPr lang="en-US">
                <a:solidFill>
                  <a:schemeClr val="accent2"/>
                </a:solidFill>
              </a:rPr>
              <a:t>P</a:t>
            </a:r>
            <a:endParaRPr lang="en-US"/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5057775" y="3429000"/>
            <a:ext cx="401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d)</a:t>
            </a:r>
            <a:r>
              <a:rPr lang="en-US"/>
              <a:t> if all three </a:t>
            </a:r>
            <a:r>
              <a:rPr lang="en-US">
                <a:solidFill>
                  <a:schemeClr val="accent2"/>
                </a:solidFill>
              </a:rPr>
              <a:t>P</a:t>
            </a:r>
            <a:r>
              <a:rPr lang="en-US"/>
              <a:t>’s are together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23875" y="5334000"/>
            <a:ext cx="661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e)</a:t>
            </a:r>
            <a:r>
              <a:rPr lang="en-US"/>
              <a:t> If the first letter is a </a:t>
            </a:r>
            <a:r>
              <a:rPr lang="en-US">
                <a:solidFill>
                  <a:schemeClr val="accent2"/>
                </a:solidFill>
              </a:rPr>
              <a:t>P</a:t>
            </a:r>
            <a:r>
              <a:rPr lang="en-US"/>
              <a:t> and the second is not a </a:t>
            </a:r>
            <a:r>
              <a:rPr lang="en-US">
                <a:solidFill>
                  <a:schemeClr val="accent2"/>
                </a:solidFill>
              </a:rPr>
              <a:t>P</a:t>
            </a:r>
            <a:endParaRPr lang="en-US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133600" y="2057400"/>
            <a:ext cx="96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=  840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6400800" y="2479675"/>
            <a:ext cx="96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=  360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2362200" y="4495800"/>
            <a:ext cx="96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=  120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6629400" y="4191000"/>
            <a:ext cx="96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=  120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2438400" y="5867400"/>
            <a:ext cx="96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=  240</a:t>
            </a:r>
          </a:p>
        </p:txBody>
      </p:sp>
      <p:graphicFrame>
        <p:nvGraphicFramePr>
          <p:cNvPr id="30740" name="Object 20"/>
          <p:cNvGraphicFramePr>
            <a:graphicFrameLocks noChangeAspect="1"/>
          </p:cNvGraphicFramePr>
          <p:nvPr/>
        </p:nvGraphicFramePr>
        <p:xfrm>
          <a:off x="903288" y="1905000"/>
          <a:ext cx="11541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0" name="Equation" r:id="rId4" imgW="596900" imgH="393700" progId="Equation.DSMT4">
                  <p:embed/>
                </p:oleObj>
              </mc:Choice>
              <mc:Fallback>
                <p:oleObj name="Equation" r:id="rId4" imgW="596900" imgH="3937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1905000"/>
                        <a:ext cx="115411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1" name="Object 21"/>
          <p:cNvGraphicFramePr>
            <a:graphicFrameLocks noChangeAspect="1"/>
          </p:cNvGraphicFramePr>
          <p:nvPr/>
        </p:nvGraphicFramePr>
        <p:xfrm>
          <a:off x="5638800" y="2362200"/>
          <a:ext cx="7858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1" name="Equation" r:id="rId6" imgW="406400" imgH="393700" progId="Equation.DSMT4">
                  <p:embed/>
                </p:oleObj>
              </mc:Choice>
              <mc:Fallback>
                <p:oleObj name="Equation" r:id="rId6" imgW="406400" imgH="3937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362200"/>
                        <a:ext cx="7858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2" name="Object 22"/>
          <p:cNvGraphicFramePr>
            <a:graphicFrameLocks noChangeAspect="1"/>
          </p:cNvGraphicFramePr>
          <p:nvPr/>
        </p:nvGraphicFramePr>
        <p:xfrm>
          <a:off x="1066800" y="4343400"/>
          <a:ext cx="1227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2" name="Equation" r:id="rId8" imgW="635000" imgH="393700" progId="Equation.DSMT4">
                  <p:embed/>
                </p:oleObj>
              </mc:Choice>
              <mc:Fallback>
                <p:oleObj name="Equation" r:id="rId8" imgW="635000" imgH="3937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343400"/>
                        <a:ext cx="12271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3" name="Object 23"/>
          <p:cNvGraphicFramePr>
            <a:graphicFrameLocks noChangeAspect="1"/>
          </p:cNvGraphicFramePr>
          <p:nvPr/>
        </p:nvGraphicFramePr>
        <p:xfrm>
          <a:off x="5715000" y="4038600"/>
          <a:ext cx="809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3" name="Equation" r:id="rId10" imgW="419100" imgH="393700" progId="Equation.DSMT4">
                  <p:embed/>
                </p:oleObj>
              </mc:Choice>
              <mc:Fallback>
                <p:oleObj name="Equation" r:id="rId10" imgW="419100" imgH="3937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038600"/>
                        <a:ext cx="8096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4" name="Object 24"/>
          <p:cNvGraphicFramePr>
            <a:graphicFrameLocks noChangeAspect="1"/>
          </p:cNvGraphicFramePr>
          <p:nvPr/>
        </p:nvGraphicFramePr>
        <p:xfrm>
          <a:off x="1143000" y="5791200"/>
          <a:ext cx="1227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4" name="Equation" r:id="rId12" imgW="635000" imgH="393700" progId="Equation.DSMT4">
                  <p:embed/>
                </p:oleObj>
              </mc:Choice>
              <mc:Fallback>
                <p:oleObj name="Equation" r:id="rId12" imgW="635000" imgH="3937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91200"/>
                        <a:ext cx="12271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4" grpId="0" autoUpdateAnimBg="0"/>
      <p:bldP spid="30726" grpId="0" autoUpdateAnimBg="0"/>
      <p:bldP spid="30727" grpId="0" autoUpdateAnimBg="0"/>
      <p:bldP spid="30729" grpId="0" autoUpdateAnimBg="0"/>
      <p:bldP spid="30731" grpId="0" autoUpdateAnimBg="0"/>
      <p:bldP spid="30733" grpId="0" autoUpdateAnimBg="0"/>
      <p:bldP spid="30735" grpId="0" autoUpdateAnimBg="0"/>
      <p:bldP spid="30736" grpId="0" autoUpdateAnimBg="0"/>
      <p:bldP spid="30737" grpId="0" autoUpdateAnimBg="0"/>
      <p:bldP spid="30738" grpId="0" autoUpdateAnimBg="0"/>
      <p:bldP spid="3073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0325" y="531813"/>
            <a:ext cx="8693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2.</a:t>
            </a:r>
            <a:r>
              <a:rPr lang="en-US"/>
              <a:t>  In how many ways can the letters of the word </a:t>
            </a:r>
            <a:r>
              <a:rPr lang="en-US" i="1">
                <a:solidFill>
                  <a:schemeClr val="accent2"/>
                </a:solidFill>
              </a:rPr>
              <a:t>ENGINEERING</a:t>
            </a:r>
            <a:endParaRPr lang="en-US"/>
          </a:p>
          <a:p>
            <a:r>
              <a:rPr lang="en-US"/>
              <a:t>     be arranged?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335389"/>
              </p:ext>
            </p:extLst>
          </p:nvPr>
        </p:nvGraphicFramePr>
        <p:xfrm>
          <a:off x="1854200" y="1349375"/>
          <a:ext cx="4294188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2" name="Equation" r:id="rId4" imgW="2197080" imgH="393480" progId="Equation.DSMT4">
                  <p:embed/>
                </p:oleObj>
              </mc:Choice>
              <mc:Fallback>
                <p:oleObj name="Equation" r:id="rId4" imgW="21970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1349375"/>
                        <a:ext cx="4294188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937125" y="2284413"/>
            <a:ext cx="142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= 277 200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36525" y="2970213"/>
            <a:ext cx="88455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3.</a:t>
            </a:r>
            <a:r>
              <a:rPr lang="en-US"/>
              <a:t>  Naval signals are made by arranging coloured flags in a vertical</a:t>
            </a:r>
          </a:p>
          <a:p>
            <a:r>
              <a:rPr lang="en-US"/>
              <a:t>     line.  How many signals using six flags can be made if you have:</a:t>
            </a:r>
          </a:p>
          <a:p>
            <a:r>
              <a:rPr lang="en-US"/>
              <a:t>     </a:t>
            </a:r>
            <a:r>
              <a:rPr lang="en-US">
                <a:solidFill>
                  <a:srgbClr val="CC0000"/>
                </a:solidFill>
              </a:rPr>
              <a:t>a)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3 green, 1 red, and 2 blue flags?</a:t>
            </a:r>
            <a:r>
              <a:rPr lang="en-US"/>
              <a:t>  </a:t>
            </a:r>
          </a:p>
          <a:p>
            <a:r>
              <a:rPr lang="en-US"/>
              <a:t>     </a:t>
            </a:r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/>
              <a:t>  </a:t>
            </a:r>
            <a:r>
              <a:rPr lang="en-US">
                <a:solidFill>
                  <a:schemeClr val="accent2"/>
                </a:solidFill>
              </a:rPr>
              <a:t>2 red, 2 green, and 2 blue flags?</a:t>
            </a:r>
            <a:endParaRPr lang="en-US"/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855153"/>
              </p:ext>
            </p:extLst>
          </p:nvPr>
        </p:nvGraphicFramePr>
        <p:xfrm>
          <a:off x="609600" y="4572000"/>
          <a:ext cx="12160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3" name="Equation" r:id="rId6" imgW="622300" imgH="355600" progId="Equation.DSMT4">
                  <p:embed/>
                </p:oleObj>
              </mc:Choice>
              <mc:Fallback>
                <p:oleObj name="Equation" r:id="rId6" imgW="622300" imgH="355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0"/>
                        <a:ext cx="1216025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878013" y="4703763"/>
            <a:ext cx="81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= 60 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552700" y="60325"/>
            <a:ext cx="423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Permutations with Restrictions</a:t>
            </a:r>
          </a:p>
        </p:txBody>
      </p:sp>
      <p:graphicFrame>
        <p:nvGraphicFramePr>
          <p:cNvPr id="1434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177984"/>
              </p:ext>
            </p:extLst>
          </p:nvPr>
        </p:nvGraphicFramePr>
        <p:xfrm>
          <a:off x="3886200" y="4606925"/>
          <a:ext cx="131603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4" name="Equation" r:id="rId8" imgW="673100" imgH="355600" progId="Equation.DSMT4">
                  <p:embed/>
                </p:oleObj>
              </mc:Choice>
              <mc:Fallback>
                <p:oleObj name="Equation" r:id="rId8" imgW="673100" imgH="355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606925"/>
                        <a:ext cx="1316038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292725" y="4724400"/>
            <a:ext cx="814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= 90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598542"/>
              </p:ext>
            </p:extLst>
          </p:nvPr>
        </p:nvGraphicFramePr>
        <p:xfrm>
          <a:off x="7035800" y="1363663"/>
          <a:ext cx="11176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5" name="Equation" r:id="rId10" imgW="571320" imgH="393480" progId="Equation.DSMT4">
                  <p:embed/>
                </p:oleObj>
              </mc:Choice>
              <mc:Fallback>
                <p:oleObj name="Equation" r:id="rId10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5800" y="1363663"/>
                        <a:ext cx="11176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413038"/>
              </p:ext>
            </p:extLst>
          </p:nvPr>
        </p:nvGraphicFramePr>
        <p:xfrm>
          <a:off x="1208087" y="5449888"/>
          <a:ext cx="620713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6" name="Equation" r:id="rId12" imgW="317160" imgH="393480" progId="Equation.DSMT4">
                  <p:embed/>
                </p:oleObj>
              </mc:Choice>
              <mc:Fallback>
                <p:oleObj name="Equation" r:id="rId12" imgW="317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7" y="5449888"/>
                        <a:ext cx="620713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663750"/>
              </p:ext>
            </p:extLst>
          </p:nvPr>
        </p:nvGraphicFramePr>
        <p:xfrm>
          <a:off x="4362450" y="5326063"/>
          <a:ext cx="89535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" name="Equation" r:id="rId14" imgW="457200" imgH="393480" progId="Equation.DSMT4">
                  <p:embed/>
                </p:oleObj>
              </mc:Choice>
              <mc:Fallback>
                <p:oleObj name="Equation" r:id="rId14" imgW="457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5326063"/>
                        <a:ext cx="895350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41" grpId="0" autoUpdateAnimBg="0"/>
      <p:bldP spid="14342" grpId="0" autoUpdateAnimBg="0"/>
      <p:bldP spid="14345" grpId="0" autoUpdateAnimBg="0"/>
      <p:bldP spid="14347" grpId="0" autoUpdateAnimBg="0"/>
      <p:bldP spid="1434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0"/>
            <a:ext cx="423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Permutations with Restrictions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36525" y="3505200"/>
            <a:ext cx="87614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5.</a:t>
            </a:r>
            <a:r>
              <a:rPr lang="en-US"/>
              <a:t>  How many arrangements are there, using all the letters of the</a:t>
            </a:r>
          </a:p>
          <a:p>
            <a:r>
              <a:rPr lang="en-US"/>
              <a:t>     word </a:t>
            </a:r>
            <a:r>
              <a:rPr lang="en-US" i="1">
                <a:solidFill>
                  <a:schemeClr val="accent2"/>
                </a:solidFill>
              </a:rPr>
              <a:t>REACH</a:t>
            </a:r>
            <a:r>
              <a:rPr lang="en-US"/>
              <a:t>, if the consonants must be in alphabetical order?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431925" y="4465638"/>
            <a:ext cx="6342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CC00"/>
                </a:solidFill>
              </a:rPr>
              <a:t>If the order of letters cannot be changed, then treat these</a:t>
            </a:r>
          </a:p>
          <a:p>
            <a:r>
              <a:rPr lang="en-US" sz="2000">
                <a:solidFill>
                  <a:srgbClr val="00CC00"/>
                </a:solidFill>
              </a:rPr>
              <a:t>letters as if they were identical.</a:t>
            </a:r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251325"/>
              </p:ext>
            </p:extLst>
          </p:nvPr>
        </p:nvGraphicFramePr>
        <p:xfrm>
          <a:off x="2166938" y="5389563"/>
          <a:ext cx="3598862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1" name="Equation" r:id="rId4" imgW="1841400" imgH="393480" progId="Equation.DSMT4">
                  <p:embed/>
                </p:oleObj>
              </mc:Choice>
              <mc:Fallback>
                <p:oleObj name="Equation" r:id="rId4" imgW="18414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5389563"/>
                        <a:ext cx="3598862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788275" y="5562600"/>
            <a:ext cx="814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= 20 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12725" y="457200"/>
            <a:ext cx="870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4</a:t>
            </a:r>
            <a:r>
              <a:rPr lang="en-US"/>
              <a:t>.  Find the number of arrangements of the letters of </a:t>
            </a:r>
            <a:r>
              <a:rPr lang="en-US" i="1">
                <a:solidFill>
                  <a:schemeClr val="accent2"/>
                </a:solidFill>
              </a:rPr>
              <a:t>UTILITIES</a:t>
            </a:r>
            <a:r>
              <a:rPr lang="en-US"/>
              <a:t>: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09600" y="838200"/>
            <a:ext cx="4222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a)</a:t>
            </a:r>
            <a:r>
              <a:rPr lang="en-US" dirty="0"/>
              <a:t> if each begins with one </a:t>
            </a:r>
            <a:r>
              <a:rPr lang="en-US" dirty="0">
                <a:solidFill>
                  <a:schemeClr val="accent2"/>
                </a:solidFill>
              </a:rPr>
              <a:t>I</a:t>
            </a:r>
            <a:r>
              <a:rPr lang="en-US" dirty="0"/>
              <a:t> and</a:t>
            </a:r>
          </a:p>
          <a:p>
            <a:r>
              <a:rPr lang="en-US" dirty="0"/>
              <a:t>    the second letter not an </a:t>
            </a:r>
            <a:r>
              <a:rPr lang="en-US" dirty="0">
                <a:solidFill>
                  <a:schemeClr val="accent2"/>
                </a:solidFill>
              </a:rPr>
              <a:t>I</a:t>
            </a:r>
            <a:r>
              <a:rPr lang="en-US" dirty="0"/>
              <a:t>.</a:t>
            </a:r>
          </a:p>
        </p:txBody>
      </p:sp>
      <p:graphicFrame>
        <p:nvGraphicFramePr>
          <p:cNvPr id="2254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570734"/>
              </p:ext>
            </p:extLst>
          </p:nvPr>
        </p:nvGraphicFramePr>
        <p:xfrm>
          <a:off x="457200" y="1905000"/>
          <a:ext cx="350520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2" name="Equation" r:id="rId6" imgW="1651000" imgH="355600" progId="Equation.DSMT4">
                  <p:embed/>
                </p:oleObj>
              </mc:Choice>
              <mc:Fallback>
                <p:oleObj name="Equation" r:id="rId6" imgW="1651000" imgH="355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3505200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955925" y="3032125"/>
            <a:ext cx="1042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= 7560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5029200" y="854075"/>
            <a:ext cx="3097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/>
              <a:t>  if each begins with </a:t>
            </a:r>
          </a:p>
          <a:p>
            <a:r>
              <a:rPr lang="en-US"/>
              <a:t>     exactly two I’s.</a:t>
            </a:r>
          </a:p>
        </p:txBody>
      </p:sp>
      <p:graphicFrame>
        <p:nvGraphicFramePr>
          <p:cNvPr id="2255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33639"/>
              </p:ext>
            </p:extLst>
          </p:nvPr>
        </p:nvGraphicFramePr>
        <p:xfrm>
          <a:off x="4938713" y="1828800"/>
          <a:ext cx="39909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3" name="Equation" r:id="rId8" imgW="1879600" imgH="355600" progId="Equation.DSMT4">
                  <p:embed/>
                </p:oleObj>
              </mc:Choice>
              <mc:Fallback>
                <p:oleObj name="Equation" r:id="rId8" imgW="1879600" imgH="355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8713" y="1828800"/>
                        <a:ext cx="399097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6842125" y="3032125"/>
            <a:ext cx="1042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= 2160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2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751985"/>
              </p:ext>
            </p:extLst>
          </p:nvPr>
        </p:nvGraphicFramePr>
        <p:xfrm>
          <a:off x="609600" y="2695575"/>
          <a:ext cx="140176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4" name="Equation" r:id="rId10" imgW="660240" imgH="393480" progId="Equation.DSMT4">
                  <p:embed/>
                </p:oleObj>
              </mc:Choice>
              <mc:Fallback>
                <p:oleObj name="Equation" r:id="rId10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695575"/>
                        <a:ext cx="1401763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172502"/>
              </p:ext>
            </p:extLst>
          </p:nvPr>
        </p:nvGraphicFramePr>
        <p:xfrm>
          <a:off x="4975225" y="2614613"/>
          <a:ext cx="180657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5" name="Equation" r:id="rId12" imgW="850680" imgH="393480" progId="Equation.DSMT4">
                  <p:embed/>
                </p:oleObj>
              </mc:Choice>
              <mc:Fallback>
                <p:oleObj name="Equation" r:id="rId12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5225" y="2614613"/>
                        <a:ext cx="1806575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407842"/>
              </p:ext>
            </p:extLst>
          </p:nvPr>
        </p:nvGraphicFramePr>
        <p:xfrm>
          <a:off x="6167437" y="5410200"/>
          <a:ext cx="842963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6" name="Equation" r:id="rId14" imgW="431640" imgH="393480" progId="Equation.DSMT4">
                  <p:embed/>
                </p:oleObj>
              </mc:Choice>
              <mc:Fallback>
                <p:oleObj name="Equation" r:id="rId14" imgW="431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7" y="5410200"/>
                        <a:ext cx="842963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0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2" grpId="0" autoUpdateAnimBg="0"/>
      <p:bldP spid="22533" grpId="0" autoUpdateAnimBg="0"/>
      <p:bldP spid="22535" grpId="0" autoUpdateAnimBg="0"/>
      <p:bldP spid="22536" grpId="0" autoUpdateAnimBg="0"/>
      <p:bldP spid="22537" grpId="0" autoUpdateAnimBg="0"/>
      <p:bldP spid="22543" grpId="0" autoUpdateAnimBg="0"/>
      <p:bldP spid="22544" grpId="0" autoUpdateAnimBg="0"/>
      <p:bldP spid="2255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68450"/>
            <a:ext cx="41910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6200" y="381000"/>
            <a:ext cx="89709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Tom lives four blocks north and seven blocks west of Alice.  Each </a:t>
            </a:r>
          </a:p>
          <a:p>
            <a:r>
              <a:rPr lang="en-US"/>
              <a:t>time Tom visits Alice, he travels only eastward or southward.  How </a:t>
            </a:r>
          </a:p>
          <a:p>
            <a:r>
              <a:rPr lang="en-US"/>
              <a:t>many different routes can Tom travel to visit Alice?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7325" y="3733800"/>
            <a:ext cx="7585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Tom must travel a combination of </a:t>
            </a:r>
            <a:r>
              <a:rPr lang="en-US">
                <a:solidFill>
                  <a:schemeClr val="accent2"/>
                </a:solidFill>
              </a:rPr>
              <a:t>EEEEEEE and SSSS</a:t>
            </a:r>
            <a:r>
              <a:rPr lang="en-US"/>
              <a:t>, </a:t>
            </a:r>
          </a:p>
          <a:p>
            <a:r>
              <a:rPr lang="en-US"/>
              <a:t>to arrive at Alice’s house.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39700" y="4686300"/>
            <a:ext cx="7407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The number of ways in which he could do this would be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685800" y="1644650"/>
            <a:ext cx="457200" cy="0"/>
          </a:xfrm>
          <a:prstGeom prst="line">
            <a:avLst/>
          </a:prstGeom>
          <a:noFill/>
          <a:ln w="57150">
            <a:solidFill>
              <a:srgbClr val="CC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1143000" y="2101850"/>
            <a:ext cx="457200" cy="0"/>
          </a:xfrm>
          <a:prstGeom prst="line">
            <a:avLst/>
          </a:prstGeom>
          <a:noFill/>
          <a:ln w="57150">
            <a:solidFill>
              <a:srgbClr val="CC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1600200" y="2559050"/>
            <a:ext cx="457200" cy="0"/>
          </a:xfrm>
          <a:prstGeom prst="line">
            <a:avLst/>
          </a:prstGeom>
          <a:noFill/>
          <a:ln w="57150">
            <a:solidFill>
              <a:srgbClr val="CC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2057400" y="3016250"/>
            <a:ext cx="457200" cy="0"/>
          </a:xfrm>
          <a:prstGeom prst="line">
            <a:avLst/>
          </a:prstGeom>
          <a:noFill/>
          <a:ln w="57150">
            <a:solidFill>
              <a:srgbClr val="CC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514600" y="3473450"/>
            <a:ext cx="1371600" cy="0"/>
          </a:xfrm>
          <a:prstGeom prst="line">
            <a:avLst/>
          </a:prstGeom>
          <a:noFill/>
          <a:ln w="57150">
            <a:solidFill>
              <a:srgbClr val="CC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1143000" y="1644650"/>
            <a:ext cx="0" cy="457200"/>
          </a:xfrm>
          <a:prstGeom prst="line">
            <a:avLst/>
          </a:prstGeom>
          <a:noFill/>
          <a:ln w="57150">
            <a:solidFill>
              <a:srgbClr val="CC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1600200" y="2114550"/>
            <a:ext cx="0" cy="457200"/>
          </a:xfrm>
          <a:prstGeom prst="line">
            <a:avLst/>
          </a:prstGeom>
          <a:noFill/>
          <a:ln w="57150">
            <a:solidFill>
              <a:srgbClr val="CC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2057400" y="2559050"/>
            <a:ext cx="0" cy="457200"/>
          </a:xfrm>
          <a:prstGeom prst="line">
            <a:avLst/>
          </a:prstGeom>
          <a:noFill/>
          <a:ln w="57150">
            <a:solidFill>
              <a:srgbClr val="CC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2514600" y="3016250"/>
            <a:ext cx="0" cy="457200"/>
          </a:xfrm>
          <a:prstGeom prst="line">
            <a:avLst/>
          </a:prstGeom>
          <a:noFill/>
          <a:ln w="57150">
            <a:solidFill>
              <a:srgbClr val="CC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5013325" y="1744663"/>
            <a:ext cx="2892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>
                <a:solidFill>
                  <a:srgbClr val="CC0000"/>
                </a:solidFill>
              </a:rPr>
              <a:t>Possible route for Tom is</a:t>
            </a:r>
          </a:p>
          <a:p>
            <a:r>
              <a:rPr lang="en-US" sz="2000">
                <a:solidFill>
                  <a:srgbClr val="CC0000"/>
                </a:solidFill>
              </a:rPr>
              <a:t>ESESESESEEE.</a:t>
            </a:r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685800" y="1644650"/>
            <a:ext cx="228600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2971800" y="1644650"/>
            <a:ext cx="0" cy="137160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971800" y="3016250"/>
            <a:ext cx="91440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3886200" y="3016250"/>
            <a:ext cx="0" cy="45720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5003800" y="2506663"/>
            <a:ext cx="2886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>
                <a:solidFill>
                  <a:srgbClr val="CC0000"/>
                </a:solidFill>
              </a:rPr>
              <a:t>Another possible route is</a:t>
            </a:r>
          </a:p>
          <a:p>
            <a:r>
              <a:rPr lang="en-US" sz="2000">
                <a:solidFill>
                  <a:srgbClr val="CC0000"/>
                </a:solidFill>
              </a:rPr>
              <a:t>EEEEESSSEES.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3657600" y="5334000"/>
            <a:ext cx="1098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dirty="0">
                <a:solidFill>
                  <a:schemeClr val="accent2"/>
                </a:solidFill>
              </a:rPr>
              <a:t>= 330.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457200" y="0"/>
            <a:ext cx="58641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u="sng" dirty="0">
                <a:solidFill>
                  <a:srgbClr val="CC0000"/>
                </a:solidFill>
              </a:rPr>
              <a:t>Pathways using Permutations with </a:t>
            </a:r>
            <a:r>
              <a:rPr lang="en-US" u="sng" dirty="0" smtClean="0">
                <a:solidFill>
                  <a:srgbClr val="CC0000"/>
                </a:solidFill>
              </a:rPr>
              <a:t>Repeats</a:t>
            </a:r>
            <a:endParaRPr lang="en-US" u="sng" dirty="0">
              <a:solidFill>
                <a:srgbClr val="CC0000"/>
              </a:solidFill>
            </a:endParaRPr>
          </a:p>
        </p:txBody>
      </p:sp>
      <p:graphicFrame>
        <p:nvGraphicFramePr>
          <p:cNvPr id="276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174866"/>
              </p:ext>
            </p:extLst>
          </p:nvPr>
        </p:nvGraphicFramePr>
        <p:xfrm>
          <a:off x="2362200" y="5308600"/>
          <a:ext cx="7731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Equation" r:id="rId5" imgW="444240" imgH="393480" progId="Equation.DSMT4">
                  <p:embed/>
                </p:oleObj>
              </mc:Choice>
              <mc:Fallback>
                <p:oleObj name="Equation" r:id="rId5" imgW="444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308600"/>
                        <a:ext cx="77311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854568"/>
              </p:ext>
            </p:extLst>
          </p:nvPr>
        </p:nvGraphicFramePr>
        <p:xfrm>
          <a:off x="1155700" y="5334000"/>
          <a:ext cx="596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Equation" r:id="rId7" imgW="342720" imgH="393480" progId="Equation.DSMT4">
                  <p:embed/>
                </p:oleObj>
              </mc:Choice>
              <mc:Fallback>
                <p:oleObj name="Equation" r:id="rId7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5334000"/>
                        <a:ext cx="5969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813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5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5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autoUpdateAnimBg="0"/>
      <p:bldP spid="27653" grpId="0" autoUpdateAnimBg="0"/>
      <p:bldP spid="27655" grpId="0" animBg="1"/>
      <p:bldP spid="27656" grpId="0" animBg="1"/>
      <p:bldP spid="27657" grpId="0" animBg="1"/>
      <p:bldP spid="27658" grpId="0" animBg="1"/>
      <p:bldP spid="27659" grpId="0" animBg="1"/>
      <p:bldP spid="27660" grpId="0" animBg="1"/>
      <p:bldP spid="27661" grpId="0" animBg="1"/>
      <p:bldP spid="27662" grpId="0" animBg="1"/>
      <p:bldP spid="27663" grpId="0" animBg="1"/>
      <p:bldP spid="27664" grpId="0" autoUpdateAnimBg="0"/>
      <p:bldP spid="27665" grpId="0" animBg="1"/>
      <p:bldP spid="27666" grpId="0" animBg="1"/>
      <p:bldP spid="27667" grpId="0" animBg="1"/>
      <p:bldP spid="27668" grpId="0" animBg="1"/>
      <p:bldP spid="27669" grpId="0" autoUpdateAnimBg="0"/>
      <p:bldP spid="27670" grpId="0" autoUpdateAnimBg="0"/>
      <p:bldP spid="27675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:Templates:Blank Presentation</Template>
  <TotalTime>4139</TotalTime>
  <Words>854</Words>
  <Application>Microsoft Office PowerPoint</Application>
  <PresentationFormat>On-screen Show (4:3)</PresentationFormat>
  <Paragraphs>157</Paragraphs>
  <Slides>12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</dc:creator>
  <cp:lastModifiedBy>Shelley Yim</cp:lastModifiedBy>
  <cp:revision>160</cp:revision>
  <cp:lastPrinted>2003-12-03T20:33:19Z</cp:lastPrinted>
  <dcterms:created xsi:type="dcterms:W3CDTF">2000-01-16T20:43:44Z</dcterms:created>
  <dcterms:modified xsi:type="dcterms:W3CDTF">2014-05-22T14:25:27Z</dcterms:modified>
</cp:coreProperties>
</file>