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86" r:id="rId2"/>
    <p:sldId id="285" r:id="rId3"/>
    <p:sldId id="287" r:id="rId4"/>
    <p:sldId id="261" r:id="rId5"/>
    <p:sldId id="280" r:id="rId6"/>
    <p:sldId id="262" r:id="rId7"/>
    <p:sldId id="264" r:id="rId8"/>
    <p:sldId id="288" r:id="rId9"/>
    <p:sldId id="265" r:id="rId10"/>
    <p:sldId id="290" r:id="rId11"/>
    <p:sldId id="263" r:id="rId12"/>
    <p:sldId id="274" r:id="rId13"/>
    <p:sldId id="281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DF5E4"/>
    <a:srgbClr val="FDF2DD"/>
    <a:srgbClr val="660066"/>
    <a:srgbClr val="CC33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0" autoAdjust="0"/>
    <p:restoredTop sz="90929"/>
  </p:normalViewPr>
  <p:slideViewPr>
    <p:cSldViewPr>
      <p:cViewPr>
        <p:scale>
          <a:sx n="74" d="100"/>
          <a:sy n="74" d="100"/>
        </p:scale>
        <p:origin x="-152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2D8758-4D8D-42E4-9743-314F0C663E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29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D2965-A391-41BE-BB1D-C05697F537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28068-6C58-4221-9E69-8F189662350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8E90F-F6E0-4077-B3A8-A1C3D49517E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B346B-9869-4194-B1A0-D803BB6D940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FDF8D-23AE-4142-AEC5-A23291DE38C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9A849-89CC-4415-84A3-CE2D9067883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42A7-3FB3-450F-B3C3-906991AB70F9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B3CB-1175-471D-9168-05DDD430C43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8A491-7281-40FE-9A77-DF56A8E4489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9A318-868B-4258-AB32-5F0ACB06D71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ECC6-68C3-4452-9C47-31A51FEDC2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C2EBA-18C0-4B90-BE8A-CD8ABA9CF6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0853-27D6-4728-80D6-1689EDE646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71EF-1926-4278-B53A-D1C893F9F9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6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CEA2-FC22-4C29-89EC-F447C30D5BD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F6DA-6B9A-498A-8288-D6310DD6C1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32B99-3E95-411B-834F-9CDAB336BE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5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E3DC-AF20-4242-B78D-8609B727C6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EE1D-CB2A-4E71-9835-9EA723A467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98A9A-A073-40D5-B6E2-79F5581585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59A55-72F8-42FB-BEE0-0551F6F65D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3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1D22E7-171E-4AF8-AF9C-605C8043C8A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744" y="6858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If a task is made up of multiple operations (activities or </a:t>
            </a:r>
            <a:r>
              <a:rPr lang="en-US" dirty="0" smtClean="0"/>
              <a:t>stages that are independent of each other) the </a:t>
            </a:r>
            <a:r>
              <a:rPr lang="en-US" dirty="0"/>
              <a:t>total number of possibilities for the </a:t>
            </a:r>
            <a:r>
              <a:rPr lang="en-US" dirty="0" smtClean="0"/>
              <a:t>multi-step task </a:t>
            </a:r>
            <a:r>
              <a:rPr lang="en-US" dirty="0"/>
              <a:t>is given by  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m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n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i="1" u="sng" dirty="0" smtClean="0">
                <a:solidFill>
                  <a:schemeClr val="accent2"/>
                </a:solidFill>
              </a:rPr>
              <a:t>p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. . 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arrangements of repeats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9525" y="228600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Fundamental Counting Principle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160002"/>
            <a:ext cx="21916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Permutation</a:t>
            </a:r>
            <a:endParaRPr lang="en-US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344" y="2683222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permutation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arrange</a:t>
            </a:r>
            <a:r>
              <a:rPr lang="en-US" dirty="0" smtClean="0"/>
              <a:t> items. </a:t>
            </a:r>
            <a:r>
              <a:rPr lang="en-US" dirty="0" smtClean="0">
                <a:solidFill>
                  <a:srgbClr val="CC0000"/>
                </a:solidFill>
              </a:rPr>
              <a:t>A permutation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>
                <a:solidFill>
                  <a:schemeClr val="accent2"/>
                </a:solidFill>
              </a:rPr>
              <a:t>linear </a:t>
            </a:r>
            <a:r>
              <a:rPr lang="en-US" dirty="0" smtClean="0">
                <a:solidFill>
                  <a:schemeClr val="accent2"/>
                </a:solidFill>
              </a:rPr>
              <a:t>arrangement</a:t>
            </a:r>
            <a:r>
              <a:rPr lang="en-US" dirty="0" smtClean="0"/>
              <a:t> </a:t>
            </a:r>
            <a:r>
              <a:rPr lang="en-US" dirty="0"/>
              <a:t>of a set of objects </a:t>
            </a:r>
            <a:r>
              <a:rPr lang="en-US" dirty="0" smtClean="0"/>
              <a:t>for </a:t>
            </a:r>
            <a:r>
              <a:rPr lang="en-US" dirty="0"/>
              <a:t>which the </a:t>
            </a:r>
            <a:r>
              <a:rPr lang="en-US" dirty="0">
                <a:solidFill>
                  <a:srgbClr val="CC0000"/>
                </a:solidFill>
              </a:rPr>
              <a:t>order</a:t>
            </a:r>
            <a:r>
              <a:rPr lang="en-US" dirty="0"/>
              <a:t> of the objects is important.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886980"/>
            <a:ext cx="22733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Combination</a:t>
            </a:r>
            <a:endParaRPr lang="en-US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944" y="3810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may be identical or may repeat.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5944" y="5486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combination determines the number of ways to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items.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944" y="610046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Items must be unique and may not be repeated.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944" y="42672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permutations question may be computed by using FCP.</a:t>
            </a:r>
            <a:endParaRPr lang="en-US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0" y="57478"/>
            <a:ext cx="3197735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11.1B Permutations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68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number of different arrangements using all the letters of the word ACCESSES that begin with at least two S’s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76825"/>
              </p:ext>
            </p:extLst>
          </p:nvPr>
        </p:nvGraphicFramePr>
        <p:xfrm>
          <a:off x="609600" y="2209800"/>
          <a:ext cx="1969934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09800"/>
                        <a:ext cx="1969934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504085"/>
              </p:ext>
            </p:extLst>
          </p:nvPr>
        </p:nvGraphicFramePr>
        <p:xfrm>
          <a:off x="2778125" y="2209800"/>
          <a:ext cx="22050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8125" y="2209800"/>
                        <a:ext cx="2205038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73391"/>
              </p:ext>
            </p:extLst>
          </p:nvPr>
        </p:nvGraphicFramePr>
        <p:xfrm>
          <a:off x="5546725" y="2493963"/>
          <a:ext cx="1003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6725" y="2493963"/>
                        <a:ext cx="1003300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9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8925" y="608013"/>
            <a:ext cx="8702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Two objects are selected from a group and arranged in order. If there are 90 possible arrangements, how many objects are there?</a:t>
            </a: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2" y="15240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 dirty="0">
                <a:solidFill>
                  <a:schemeClr val="accent2"/>
                </a:solidFill>
              </a:rPr>
              <a:t>n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90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959100" y="1462088"/>
          <a:ext cx="17033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4" imgW="825500" imgH="381000" progId="Equation.DSMT4">
                  <p:embed/>
                </p:oleObj>
              </mc:Choice>
              <mc:Fallback>
                <p:oleObj name="Equation" r:id="rId4" imgW="8255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462088"/>
                        <a:ext cx="170338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00250" y="2452688"/>
          <a:ext cx="27241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6" imgW="1320800" imgH="381000" progId="Equation.DSMT4">
                  <p:embed/>
                </p:oleObj>
              </mc:Choice>
              <mc:Fallback>
                <p:oleObj name="Equation" r:id="rId6" imgW="13208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452688"/>
                        <a:ext cx="27241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14600" y="3048000"/>
            <a:ext cx="914400" cy="14288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124200" y="2590800"/>
            <a:ext cx="838200" cy="14288"/>
          </a:xfrm>
          <a:prstGeom prst="line">
            <a:avLst/>
          </a:prstGeom>
          <a:noFill/>
          <a:ln w="38100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86000" y="3275013"/>
            <a:ext cx="2500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         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 = 90</a:t>
            </a:r>
          </a:p>
          <a:p>
            <a:r>
              <a:rPr lang="en-US" i="1" dirty="0"/>
              <a:t>             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= 90</a:t>
            </a:r>
          </a:p>
          <a:p>
            <a:r>
              <a:rPr lang="en-US" i="1" dirty="0"/>
              <a:t>      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- 90 = 0</a:t>
            </a:r>
          </a:p>
          <a:p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- 10)(</a:t>
            </a:r>
            <a:r>
              <a:rPr lang="en-US" i="1" dirty="0"/>
              <a:t>n</a:t>
            </a:r>
            <a:r>
              <a:rPr lang="en-US" dirty="0"/>
              <a:t> + 9) = 0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36725" y="4875213"/>
            <a:ext cx="159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- 10 = 0</a:t>
            </a:r>
          </a:p>
          <a:p>
            <a:r>
              <a:rPr lang="en-US" dirty="0"/>
              <a:t>        </a:t>
            </a:r>
            <a:r>
              <a:rPr lang="en-US" i="1" dirty="0"/>
              <a:t>n</a:t>
            </a:r>
            <a:r>
              <a:rPr lang="en-US" dirty="0"/>
              <a:t> = 10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89325" y="495141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03725" y="4814888"/>
            <a:ext cx="1466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+ 9 = 0</a:t>
            </a:r>
          </a:p>
          <a:p>
            <a:r>
              <a:rPr lang="en-US" dirty="0"/>
              <a:t>       </a:t>
            </a:r>
            <a:r>
              <a:rPr lang="en-US" i="1" dirty="0"/>
              <a:t>n</a:t>
            </a:r>
            <a:r>
              <a:rPr lang="en-US" dirty="0"/>
              <a:t> = -9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689725" y="4714875"/>
            <a:ext cx="1055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Symbol" pitchFamily="28" charset="2"/>
              </a:rPr>
              <a:t>Î</a:t>
            </a:r>
            <a:r>
              <a:rPr lang="en-US" dirty="0">
                <a:solidFill>
                  <a:schemeClr val="accent2"/>
                </a:solidFill>
              </a:rPr>
              <a:t>  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508125" y="6018213"/>
            <a:ext cx="25161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Therefore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= 10.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41713" y="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CC0000"/>
                </a:solidFill>
              </a:rPr>
              <a:t>Permutations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6" grpId="0" animBg="1"/>
      <p:bldP spid="10247" grpId="0" animBg="1"/>
      <p:bldP spid="10248" grpId="0" build="p" autoUpdateAnimBg="0"/>
      <p:bldP spid="10249" grpId="0" build="p" autoUpdateAnimBg="0"/>
      <p:bldP spid="10250" grpId="0" autoUpdateAnimBg="0"/>
      <p:bldP spid="10251" grpId="0" build="p" autoUpdateAnimBg="0"/>
      <p:bldP spid="10253" grpId="0" autoUpdateAnimBg="0"/>
      <p:bldP spid="1025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76400" y="0"/>
            <a:ext cx="577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Solving Equations Involving Permutations.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8925" y="822325"/>
            <a:ext cx="381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Solve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2</a:t>
            </a:r>
            <a:r>
              <a:rPr lang="en-US" dirty="0">
                <a:solidFill>
                  <a:srgbClr val="CC0000"/>
                </a:solidFill>
              </a:rPr>
              <a:t> = 30 algebraically.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33500" y="1600200"/>
          <a:ext cx="15240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4" imgW="825500" imgH="381000" progId="Equation.DSMT4">
                  <p:embed/>
                </p:oleObj>
              </mc:Choice>
              <mc:Fallback>
                <p:oleObj name="Equation" r:id="rId4" imgW="8255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600200"/>
                        <a:ext cx="15240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57200" y="2497138"/>
          <a:ext cx="2438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Equation" r:id="rId6" imgW="1320800" imgH="381000" progId="Equation.DSMT4">
                  <p:embed/>
                </p:oleObj>
              </mc:Choice>
              <mc:Fallback>
                <p:oleObj name="Equation" r:id="rId6" imgW="1320800" imgH="38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97138"/>
                        <a:ext cx="24384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08088" y="3489325"/>
            <a:ext cx="176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 = 30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47800" y="4022725"/>
            <a:ext cx="150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= 30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89000" y="4419600"/>
            <a:ext cx="191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- </a:t>
            </a:r>
            <a:r>
              <a:rPr lang="en-US" i="1" dirty="0"/>
              <a:t>n</a:t>
            </a:r>
            <a:r>
              <a:rPr lang="en-US" dirty="0"/>
              <a:t> - 30 = 0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33400" y="4860925"/>
            <a:ext cx="229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- 6)(</a:t>
            </a:r>
            <a:r>
              <a:rPr lang="en-US" i="1" dirty="0"/>
              <a:t>n</a:t>
            </a:r>
            <a:r>
              <a:rPr lang="en-US" dirty="0"/>
              <a:t> + 5) = 0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62000" y="5410200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= 6 or </a:t>
            </a:r>
            <a:r>
              <a:rPr lang="en-US" i="1" dirty="0"/>
              <a:t>n</a:t>
            </a:r>
            <a:r>
              <a:rPr lang="en-US" dirty="0"/>
              <a:t> = -5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33400" y="6019800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Therefore,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= 6.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11" grpId="0" autoUpdateAnimBg="0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676400" y="0"/>
            <a:ext cx="577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Solving Equations Involving Permutations.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60488" y="822325"/>
            <a:ext cx="451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Solve </a:t>
            </a:r>
            <a:r>
              <a:rPr lang="en-US" i="1" baseline="-25000" dirty="0">
                <a:solidFill>
                  <a:srgbClr val="CC0000"/>
                </a:solidFill>
              </a:rPr>
              <a:t>n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4</a:t>
            </a:r>
            <a:r>
              <a:rPr lang="en-US" dirty="0">
                <a:solidFill>
                  <a:srgbClr val="CC0000"/>
                </a:solidFill>
              </a:rPr>
              <a:t> =  8(</a:t>
            </a:r>
            <a:r>
              <a:rPr lang="en-US" baseline="-25000" dirty="0">
                <a:solidFill>
                  <a:srgbClr val="CC0000"/>
                </a:solidFill>
              </a:rPr>
              <a:t>n-1</a:t>
            </a:r>
            <a:r>
              <a:rPr lang="en-US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3</a:t>
            </a:r>
            <a:r>
              <a:rPr lang="en-US" dirty="0">
                <a:solidFill>
                  <a:srgbClr val="CC0000"/>
                </a:solidFill>
              </a:rPr>
              <a:t>) algebraically.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806950" y="1741488"/>
          <a:ext cx="26971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5" name="Equation" r:id="rId4" imgW="1460500" imgH="393700" progId="Equation.DSMT4">
                  <p:embed/>
                </p:oleObj>
              </mc:Choice>
              <mc:Fallback>
                <p:oleObj name="Equation" r:id="rId4" imgW="14605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1741488"/>
                        <a:ext cx="269716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876800" y="2590800"/>
          <a:ext cx="22748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6" name="Equation" r:id="rId6" imgW="1231900" imgH="393700" progId="Equation.DSMT4">
                  <p:embed/>
                </p:oleObj>
              </mc:Choice>
              <mc:Fallback>
                <p:oleObj name="Equation" r:id="rId6" imgW="12319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90800"/>
                        <a:ext cx="2274888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616575" y="4521200"/>
          <a:ext cx="15255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7" name="Equation" r:id="rId8" imgW="825500" imgH="165100" progId="Equation.DSMT4">
                  <p:embed/>
                </p:oleObj>
              </mc:Choice>
              <mc:Fallback>
                <p:oleObj name="Equation" r:id="rId8" imgW="8255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4521200"/>
                        <a:ext cx="152558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897438" y="5045075"/>
          <a:ext cx="2276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8" name="Equation" r:id="rId10" imgW="1231900" imgH="165100" progId="Equation.DSMT4">
                  <p:embed/>
                </p:oleObj>
              </mc:Choice>
              <mc:Fallback>
                <p:oleObj name="Equation" r:id="rId10" imgW="1231900" imgH="165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5045075"/>
                        <a:ext cx="2276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665788" y="5562600"/>
            <a:ext cx="83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>
                <a:solidFill>
                  <a:srgbClr val="CC0000"/>
                </a:solidFill>
              </a:rPr>
              <a:t> = 8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505200" y="3505200"/>
          <a:ext cx="49022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9" name="Equation" r:id="rId12" imgW="2654300" imgH="393700" progId="Equation.DSMT4">
                  <p:embed/>
                </p:oleObj>
              </mc:Choice>
              <mc:Fallback>
                <p:oleObj name="Equation" r:id="rId12" imgW="26543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4902200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2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4648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7305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524</a:t>
            </a:r>
          </a:p>
          <a:p>
            <a:r>
              <a:rPr lang="en-US" dirty="0" smtClean="0"/>
              <a:t>2, 3, 4, 5, 6, 7, 8,  10, 11, 15,  16, 17, 20, 22c, 24,  25, 26, </a:t>
            </a:r>
          </a:p>
          <a:p>
            <a:r>
              <a:rPr lang="en-US" dirty="0" smtClean="0"/>
              <a:t>C1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810" y="381000"/>
            <a:ext cx="845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appropriate strategy for calculating each  situation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59867"/>
            <a:ext cx="5008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choosing 3 friends to go out to lunch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4652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determine arrangements of letters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200400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arranging vases on a shelf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14465"/>
            <a:ext cx="4043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picking your favourite books </a:t>
            </a:r>
          </a:p>
          <a:p>
            <a:r>
              <a:rPr lang="en-US" dirty="0" smtClean="0"/>
              <a:t>to make a Top 10 List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100935"/>
            <a:ext cx="4813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picking and ranking your favourite</a:t>
            </a:r>
          </a:p>
          <a:p>
            <a:r>
              <a:rPr lang="en-US" dirty="0" smtClean="0"/>
              <a:t> books on a Top 10 List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400" y="1524000"/>
            <a:ext cx="2765518" cy="435977"/>
            <a:chOff x="5486400" y="1524000"/>
            <a:chExt cx="2765518" cy="435977"/>
          </a:xfrm>
        </p:grpSpPr>
        <p:sp>
          <p:nvSpPr>
            <p:cNvPr id="13" name="Rectangle 12"/>
            <p:cNvSpPr/>
            <p:nvPr/>
          </p:nvSpPr>
          <p:spPr>
            <a:xfrm>
              <a:off x="6435352" y="15240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69331" y="15240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86400" y="15598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86400" y="2514600"/>
            <a:ext cx="2765518" cy="435977"/>
            <a:chOff x="5486400" y="2514600"/>
            <a:chExt cx="2765518" cy="435977"/>
          </a:xfrm>
        </p:grpSpPr>
        <p:sp>
          <p:nvSpPr>
            <p:cNvPr id="21" name="Rectangle 20"/>
            <p:cNvSpPr/>
            <p:nvPr/>
          </p:nvSpPr>
          <p:spPr>
            <a:xfrm>
              <a:off x="6435352" y="2514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69331" y="2514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2550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86400" y="3276600"/>
            <a:ext cx="2765518" cy="435977"/>
            <a:chOff x="5486400" y="3276600"/>
            <a:chExt cx="2765518" cy="435977"/>
          </a:xfrm>
        </p:grpSpPr>
        <p:sp>
          <p:nvSpPr>
            <p:cNvPr id="24" name="Rectangle 23"/>
            <p:cNvSpPr/>
            <p:nvPr/>
          </p:nvSpPr>
          <p:spPr>
            <a:xfrm>
              <a:off x="6435352" y="3276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69331" y="3276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86400" y="3312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86400" y="4038600"/>
            <a:ext cx="2765518" cy="435977"/>
            <a:chOff x="5486400" y="4038600"/>
            <a:chExt cx="2765518" cy="435977"/>
          </a:xfrm>
        </p:grpSpPr>
        <p:sp>
          <p:nvSpPr>
            <p:cNvPr id="27" name="Rectangle 26"/>
            <p:cNvSpPr/>
            <p:nvPr/>
          </p:nvSpPr>
          <p:spPr>
            <a:xfrm>
              <a:off x="6435352" y="4038600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69331" y="4038600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86400" y="4074467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86400" y="5126623"/>
            <a:ext cx="2765518" cy="435977"/>
            <a:chOff x="5486400" y="5126623"/>
            <a:chExt cx="2765518" cy="435977"/>
          </a:xfrm>
        </p:grpSpPr>
        <p:sp>
          <p:nvSpPr>
            <p:cNvPr id="30" name="Rectangle 29"/>
            <p:cNvSpPr/>
            <p:nvPr/>
          </p:nvSpPr>
          <p:spPr>
            <a:xfrm>
              <a:off x="6435352" y="5126623"/>
              <a:ext cx="76815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69331" y="5126623"/>
              <a:ext cx="78258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solidFill>
                    <a:srgbClr val="CC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comb</a:t>
              </a:r>
              <a:endParaRPr lang="en-US" sz="2000" b="1" cap="none" spc="0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486400" y="5162490"/>
              <a:ext cx="68480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FCP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04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6525" y="228600"/>
            <a:ext cx="82814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arranged?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62212" y="762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7!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43212" y="777875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5040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6525" y="1981200"/>
            <a:ext cx="8364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</a:t>
            </a:r>
            <a:r>
              <a:rPr lang="en-US" dirty="0" smtClean="0"/>
              <a:t>arranged if the arrangement must start with H?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24000" y="2879725"/>
            <a:ext cx="7665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09800" y="2895600"/>
            <a:ext cx="898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720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2400" y="4191000"/>
            <a:ext cx="88125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In how many ways can the letters of the word 	</a:t>
            </a:r>
            <a:r>
              <a:rPr lang="en-US" i="1" dirty="0">
                <a:solidFill>
                  <a:srgbClr val="CC0000"/>
                </a:solidFill>
              </a:rPr>
              <a:t>HARMONY</a:t>
            </a:r>
            <a:r>
              <a:rPr lang="en-US" dirty="0"/>
              <a:t> </a:t>
            </a:r>
          </a:p>
          <a:p>
            <a:r>
              <a:rPr lang="en-US" dirty="0"/>
              <a:t>     be </a:t>
            </a:r>
            <a:r>
              <a:rPr lang="en-US" dirty="0" smtClean="0"/>
              <a:t>arranged if the letters H and A must be together (adjacent)?</a:t>
            </a:r>
            <a:endParaRPr lang="en-US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843212" y="5105400"/>
            <a:ext cx="1051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1440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826521" y="5113040"/>
            <a:ext cx="869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2!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6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99608" y="1143000"/>
            <a:ext cx="500754" cy="461665"/>
            <a:chOff x="2399608" y="1143000"/>
            <a:chExt cx="500754" cy="461665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00200" y="3195935"/>
            <a:ext cx="500754" cy="461665"/>
            <a:chOff x="2399608" y="1143000"/>
            <a:chExt cx="500754" cy="46166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013846" y="5481935"/>
            <a:ext cx="500754" cy="461665"/>
            <a:chOff x="2399608" y="1143000"/>
            <a:chExt cx="500754" cy="461665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399608" y="1219200"/>
              <a:ext cx="50075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554287" y="114300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462374" y="713278"/>
            <a:ext cx="4224426" cy="1015663"/>
          </a:xfrm>
          <a:prstGeom prst="rect">
            <a:avLst/>
          </a:prstGeom>
          <a:noFill/>
          <a:ln w="76200" cmpd="tri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The number of permutations of </a:t>
            </a:r>
            <a:r>
              <a:rPr lang="en-US" sz="2000" i="1" dirty="0">
                <a:solidFill>
                  <a:srgbClr val="CC0000"/>
                </a:solidFill>
              </a:rPr>
              <a:t>n</a:t>
            </a:r>
            <a:endParaRPr lang="en-US" sz="2000" dirty="0">
              <a:solidFill>
                <a:srgbClr val="CC0000"/>
              </a:solidFill>
            </a:endParaRPr>
          </a:p>
          <a:p>
            <a:r>
              <a:rPr lang="en-US" sz="2000" dirty="0">
                <a:solidFill>
                  <a:srgbClr val="CC0000"/>
                </a:solidFill>
              </a:rPr>
              <a:t>different objects taken all at a time is</a:t>
            </a:r>
          </a:p>
          <a:p>
            <a:r>
              <a:rPr lang="en-US" sz="2000" i="1" dirty="0">
                <a:solidFill>
                  <a:srgbClr val="CC0000"/>
                </a:solidFill>
              </a:rPr>
              <a:t>                         n</a:t>
            </a:r>
            <a:r>
              <a:rPr lang="en-US" sz="2000" dirty="0">
                <a:solidFill>
                  <a:srgbClr val="CC0000"/>
                </a:solidFill>
              </a:rPr>
              <a:t>!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92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5" grpId="0" autoUpdateAnimBg="0"/>
      <p:bldP spid="16" grpId="0" autoUpdateAnimBg="0"/>
      <p:bldP spid="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488950"/>
            <a:ext cx="83111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How many three-letter </a:t>
            </a:r>
            <a:r>
              <a:rPr lang="en-US" dirty="0" smtClean="0"/>
              <a:t>arrangements </a:t>
            </a:r>
            <a:r>
              <a:rPr lang="en-US" dirty="0"/>
              <a:t>can be formed from the </a:t>
            </a:r>
          </a:p>
          <a:p>
            <a:r>
              <a:rPr lang="en-US" dirty="0"/>
              <a:t>letters of the word </a:t>
            </a:r>
            <a:r>
              <a:rPr lang="en-US" i="1" dirty="0">
                <a:solidFill>
                  <a:schemeClr val="accent2"/>
                </a:solidFill>
              </a:rPr>
              <a:t>DINOSAUR</a:t>
            </a:r>
            <a:r>
              <a:rPr lang="en-US" dirty="0"/>
              <a:t>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31925" y="1452563"/>
            <a:ext cx="265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____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84325" y="1768475"/>
            <a:ext cx="236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  <a:r>
              <a:rPr lang="en-US" baseline="30000" dirty="0">
                <a:solidFill>
                  <a:srgbClr val="CC0000"/>
                </a:solidFill>
              </a:rPr>
              <a:t>st</a:t>
            </a:r>
            <a:r>
              <a:rPr lang="en-US" dirty="0">
                <a:solidFill>
                  <a:srgbClr val="CC0000"/>
                </a:solidFill>
              </a:rPr>
              <a:t>        2</a:t>
            </a:r>
            <a:r>
              <a:rPr lang="en-US" baseline="30000" dirty="0">
                <a:solidFill>
                  <a:srgbClr val="CC0000"/>
                </a:solidFill>
              </a:rPr>
              <a:t>nd</a:t>
            </a:r>
            <a:r>
              <a:rPr lang="en-US" dirty="0">
                <a:solidFill>
                  <a:srgbClr val="CC0000"/>
                </a:solidFill>
              </a:rPr>
              <a:t>       3</a:t>
            </a:r>
            <a:r>
              <a:rPr lang="en-US" baseline="30000" dirty="0">
                <a:solidFill>
                  <a:srgbClr val="CC0000"/>
                </a:solidFill>
              </a:rPr>
              <a:t>rd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00200" y="14620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40000" y="1479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54400" y="1479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784725" y="1463675"/>
            <a:ext cx="36210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There would be 336 ways.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8925" y="2301875"/>
            <a:ext cx="7929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336 represents</a:t>
            </a:r>
            <a:r>
              <a:rPr lang="en-US" dirty="0"/>
              <a:t> the number of permutations of </a:t>
            </a:r>
            <a:r>
              <a:rPr lang="en-US" dirty="0">
                <a:solidFill>
                  <a:srgbClr val="CC0000"/>
                </a:solidFill>
              </a:rPr>
              <a:t>eight objects </a:t>
            </a:r>
          </a:p>
          <a:p>
            <a:r>
              <a:rPr lang="en-US" dirty="0">
                <a:solidFill>
                  <a:srgbClr val="CC0000"/>
                </a:solidFill>
              </a:rPr>
              <a:t>taken three at a time.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43000" y="3810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rgbClr val="CC0000"/>
                </a:solidFill>
              </a:rPr>
              <a:t>8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baseline="-25000" dirty="0">
                <a:solidFill>
                  <a:srgbClr val="CC0000"/>
                </a:solidFill>
              </a:rPr>
              <a:t>3</a:t>
            </a:r>
            <a:endParaRPr lang="en-US" dirty="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905000" y="3810000"/>
            <a:ext cx="443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is </a:t>
            </a:r>
            <a:r>
              <a:rPr lang="en-US" dirty="0"/>
              <a:t>read as</a:t>
            </a:r>
            <a:r>
              <a:rPr lang="en-US" dirty="0">
                <a:solidFill>
                  <a:schemeClr val="accent2"/>
                </a:solidFill>
              </a:rPr>
              <a:t> “eight permute three”.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54000" y="4587875"/>
            <a:ext cx="870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 general, if we have </a:t>
            </a:r>
            <a:r>
              <a:rPr lang="en-US" i="1" dirty="0">
                <a:solidFill>
                  <a:srgbClr val="CC0000"/>
                </a:solidFill>
              </a:rPr>
              <a:t>n</a:t>
            </a:r>
            <a:r>
              <a:rPr lang="en-US" dirty="0"/>
              <a:t> objects but only want to select </a:t>
            </a:r>
            <a:r>
              <a:rPr lang="en-US" i="1" dirty="0">
                <a:solidFill>
                  <a:srgbClr val="CC0000"/>
                </a:solidFill>
              </a:rPr>
              <a:t>r</a:t>
            </a:r>
            <a:r>
              <a:rPr lang="en-US" dirty="0"/>
              <a:t> objects at</a:t>
            </a:r>
          </a:p>
          <a:p>
            <a:r>
              <a:rPr lang="en-US" dirty="0"/>
              <a:t>a time, the number of different linear arrangements is:</a:t>
            </a:r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5281"/>
              </p:ext>
            </p:extLst>
          </p:nvPr>
        </p:nvGraphicFramePr>
        <p:xfrm>
          <a:off x="1524000" y="5638800"/>
          <a:ext cx="1752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4" imgW="838200" imgH="381000" progId="Equation.DSMT4">
                  <p:embed/>
                </p:oleObj>
              </mc:Choice>
              <mc:Fallback>
                <p:oleObj name="Equation" r:id="rId4" imgW="838200" imgH="38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8800"/>
                        <a:ext cx="1752600" cy="7969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0574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81000" y="3200400"/>
            <a:ext cx="486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Write 8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7 </a:t>
            </a:r>
            <a:r>
              <a:rPr lang="en-US" dirty="0">
                <a:latin typeface="Arial" charset="0"/>
              </a:rPr>
              <a:t>x</a:t>
            </a:r>
            <a:r>
              <a:rPr lang="en-US" dirty="0"/>
              <a:t> 6 in factorial notation.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346700" y="3048000"/>
          <a:ext cx="368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6" imgW="190500" imgH="393700" progId="Equation.DSMT4">
                  <p:embed/>
                </p:oleObj>
              </mc:Choice>
              <mc:Fallback>
                <p:oleObj name="Equation" r:id="rId6" imgW="190500" imgH="393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048000"/>
                        <a:ext cx="368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5867400" y="3079750"/>
          <a:ext cx="1066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8" imgW="635000" imgH="419100" progId="Equation.DSMT4">
                  <p:embed/>
                </p:oleObj>
              </mc:Choice>
              <mc:Fallback>
                <p:oleObj name="Equation" r:id="rId8" imgW="635000" imgH="4191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79750"/>
                        <a:ext cx="1066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7321550" y="3305175"/>
          <a:ext cx="5969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10" imgW="355600" imgH="203200" progId="Equation.DSMT4">
                  <p:embed/>
                </p:oleObj>
              </mc:Choice>
              <mc:Fallback>
                <p:oleObj name="Equation" r:id="rId10" imgW="355600" imgH="203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3305175"/>
                        <a:ext cx="5969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3656933" y="5562600"/>
            <a:ext cx="4567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What restrictions are on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nimBg="1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8213" grpId="0" autoUpdateAnimBg="0"/>
      <p:bldP spid="8215" grpId="0"/>
      <p:bldP spid="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57400" y="0"/>
            <a:ext cx="50522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</a:t>
            </a:r>
            <a:r>
              <a:rPr lang="en-US" u="sng">
                <a:solidFill>
                  <a:schemeClr val="accent2"/>
                </a:solidFill>
              </a:rPr>
              <a:t>of </a:t>
            </a:r>
            <a:r>
              <a:rPr lang="en-US" u="sng" smtClean="0">
                <a:solidFill>
                  <a:schemeClr val="accent2"/>
                </a:solidFill>
              </a:rPr>
              <a:t>Permutations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15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number of permutations of </a:t>
            </a:r>
            <a:r>
              <a:rPr lang="en-US" i="1" dirty="0"/>
              <a:t>n</a:t>
            </a:r>
            <a:r>
              <a:rPr lang="en-US" dirty="0"/>
              <a:t> objects taken </a:t>
            </a:r>
            <a:r>
              <a:rPr lang="en-US" i="1" dirty="0"/>
              <a:t>n</a:t>
            </a:r>
            <a:r>
              <a:rPr lang="en-US" dirty="0"/>
              <a:t> at a time is: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49675" y="1311275"/>
            <a:ext cx="1270000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 dirty="0"/>
              <a:t>n</a:t>
            </a:r>
            <a:r>
              <a:rPr lang="en-US" i="1" dirty="0"/>
              <a:t>P</a:t>
            </a:r>
            <a:r>
              <a:rPr lang="en-US" i="1" baseline="-25000" dirty="0"/>
              <a:t>n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!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574800" y="2514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endParaRPr lang="en-US" baseline="-25000" dirty="0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491163" y="2447925"/>
          <a:ext cx="16716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4" imgW="876300" imgH="381000" progId="Equation.DSMT4">
                  <p:embed/>
                </p:oleObj>
              </mc:Choice>
              <mc:Fallback>
                <p:oleObj name="Equation" r:id="rId4" imgW="876300" imgH="381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2447925"/>
                        <a:ext cx="167163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514975" y="3268663"/>
          <a:ext cx="101758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6" imgW="533400" imgH="355600" progId="Equation.DSMT4">
                  <p:embed/>
                </p:oleObj>
              </mc:Choice>
              <mc:Fallback>
                <p:oleObj name="Equation" r:id="rId6" imgW="533400" imgH="355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3268663"/>
                        <a:ext cx="101758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81075" y="4191000"/>
            <a:ext cx="61756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From these two results, we see that 0! = 1.  </a:t>
            </a:r>
            <a:endParaRPr lang="en-US" dirty="0" smtClean="0"/>
          </a:p>
          <a:p>
            <a:r>
              <a:rPr lang="en-US" dirty="0" smtClean="0"/>
              <a:t>To have meaning </a:t>
            </a:r>
            <a:r>
              <a:rPr lang="en-US" dirty="0"/>
              <a:t>when </a:t>
            </a: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>
                <a:solidFill>
                  <a:srgbClr val="CC0000"/>
                </a:solidFill>
              </a:rPr>
              <a:t>we define 0! = 1</a:t>
            </a:r>
            <a:r>
              <a:rPr lang="en-US" dirty="0"/>
              <a:t>.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020888" y="2590800"/>
            <a:ext cx="68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3!</a:t>
            </a:r>
            <a:endParaRPr lang="en-US" baseline="-25000" dirty="0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3121025" y="2403475"/>
          <a:ext cx="18319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8" imgW="876300" imgH="381000" progId="Equation.DSMT4">
                  <p:embed/>
                </p:oleObj>
              </mc:Choice>
              <mc:Fallback>
                <p:oleObj name="Equation" r:id="rId8" imgW="8763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403475"/>
                        <a:ext cx="1831975" cy="796925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CC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  <p:bldP spid="27653" grpId="0" animBg="1" autoUpdateAnimBg="0"/>
      <p:bldP spid="27657" grpId="0" autoUpdateAnimBg="0"/>
      <p:bldP spid="27660" grpId="0" autoUpdateAnimBg="0"/>
      <p:bldP spid="276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3513" y="457200"/>
            <a:ext cx="74879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Using the letters of the word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PRODUCT</a:t>
            </a:r>
            <a:r>
              <a:rPr lang="en-US" dirty="0"/>
              <a:t>, how many </a:t>
            </a:r>
          </a:p>
          <a:p>
            <a:r>
              <a:rPr lang="en-US" dirty="0"/>
              <a:t>      four-letter arrangements can be made?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154113" y="13716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7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87513" y="1371600"/>
            <a:ext cx="89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840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11513" y="1371600"/>
            <a:ext cx="4789487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There would be </a:t>
            </a:r>
            <a:r>
              <a:rPr lang="en-US" dirty="0">
                <a:solidFill>
                  <a:srgbClr val="CC0000"/>
                </a:solidFill>
              </a:rPr>
              <a:t>840</a:t>
            </a:r>
            <a:r>
              <a:rPr lang="en-US" dirty="0"/>
              <a:t> arrangements.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62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12725" y="2193925"/>
            <a:ext cx="86397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</a:t>
            </a:r>
            <a:r>
              <a:rPr lang="en-US" dirty="0"/>
              <a:t>Determine the number of different arrangements of four </a:t>
            </a:r>
            <a:r>
              <a:rPr lang="en-US" dirty="0">
                <a:solidFill>
                  <a:srgbClr val="FF0000"/>
                </a:solidFill>
              </a:rPr>
              <a:t>or</a:t>
            </a:r>
          </a:p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FF0000"/>
                </a:solidFill>
              </a:rPr>
              <a:t>      more</a:t>
            </a:r>
            <a:r>
              <a:rPr lang="en-US" dirty="0"/>
              <a:t> letters that can be formed with the letters of the word   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</a:t>
            </a:r>
            <a:r>
              <a:rPr lang="en-US" i="1" dirty="0">
                <a:solidFill>
                  <a:schemeClr val="accent2"/>
                </a:solidFill>
              </a:rPr>
              <a:t>LOGARITHM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each letter is not used more than once.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22325" y="364172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371600" y="3657600"/>
            <a:ext cx="3760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5 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6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7 </a:t>
            </a:r>
            <a:r>
              <a:rPr lang="en-US" dirty="0"/>
              <a:t>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8 </a:t>
            </a:r>
            <a:r>
              <a:rPr lang="en-US" dirty="0"/>
              <a:t> + 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9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145088" y="3678238"/>
            <a:ext cx="1500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 985 824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438400" y="4419600"/>
            <a:ext cx="5322888" cy="533400"/>
          </a:xfrm>
          <a:prstGeom prst="rect">
            <a:avLst/>
          </a:prstGeom>
          <a:noFill/>
          <a:ln w="76200" cmpd="tri">
            <a:solidFill>
              <a:srgbClr val="CC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There would be </a:t>
            </a:r>
            <a:r>
              <a:rPr lang="en-US" dirty="0">
                <a:solidFill>
                  <a:srgbClr val="CC0000"/>
                </a:solidFill>
              </a:rPr>
              <a:t>985 824</a:t>
            </a:r>
            <a:r>
              <a:rPr lang="en-US" dirty="0"/>
              <a:t> arrangements.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730926"/>
              </p:ext>
            </p:extLst>
          </p:nvPr>
        </p:nvGraphicFramePr>
        <p:xfrm>
          <a:off x="912813" y="1900238"/>
          <a:ext cx="1270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900238"/>
                        <a:ext cx="1270000" cy="323850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28600" y="4971871"/>
            <a:ext cx="2388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>
                <a:solidFill>
                  <a:srgbClr val="CC0000"/>
                </a:solidFill>
              </a:rPr>
              <a:t>3</a:t>
            </a:r>
            <a:r>
              <a:rPr lang="en-US" dirty="0" smtClean="0">
                <a:solidFill>
                  <a:srgbClr val="CC0000"/>
                </a:solidFill>
              </a:rPr>
              <a:t>.</a:t>
            </a:r>
            <a:r>
              <a:rPr lang="en-US" dirty="0" smtClean="0"/>
              <a:t>   True or False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58815"/>
              </p:ext>
            </p:extLst>
          </p:nvPr>
        </p:nvGraphicFramePr>
        <p:xfrm>
          <a:off x="747713" y="55245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7713" y="55245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468283"/>
              </p:ext>
            </p:extLst>
          </p:nvPr>
        </p:nvGraphicFramePr>
        <p:xfrm>
          <a:off x="3505200" y="55626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05200" y="55626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02108"/>
              </p:ext>
            </p:extLst>
          </p:nvPr>
        </p:nvGraphicFramePr>
        <p:xfrm>
          <a:off x="6262687" y="5600700"/>
          <a:ext cx="1233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62687" y="5600700"/>
                        <a:ext cx="1233487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utoUpdateAnimBg="0"/>
      <p:bldP spid="9230" grpId="0" autoUpdateAnimBg="0"/>
      <p:bldP spid="9231" grpId="0" autoUpdateAnimBg="0"/>
      <p:bldP spid="9232" grpId="0" animBg="1" autoUpdateAnimBg="0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  <p:bldP spid="9239" grpId="0" animBg="1" autoUpdateAnimBg="0"/>
      <p:bldP spid="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6525" y="593725"/>
            <a:ext cx="8259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4.</a:t>
            </a:r>
            <a:r>
              <a:rPr lang="en-US" dirty="0"/>
              <a:t>   How many six-letter words can be formed from the letters </a:t>
            </a:r>
          </a:p>
          <a:p>
            <a:r>
              <a:rPr lang="en-US" dirty="0"/>
              <a:t>      of </a:t>
            </a:r>
            <a:r>
              <a:rPr lang="en-US" i="1" dirty="0">
                <a:solidFill>
                  <a:schemeClr val="accent2"/>
                </a:solidFill>
              </a:rPr>
              <a:t>TRAVEL</a:t>
            </a:r>
            <a:r>
              <a:rPr lang="en-US" dirty="0"/>
              <a:t>?  (Note that letters cannot be repeated)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1450" y="1355725"/>
            <a:ext cx="522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 If any of the six letters can be used.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89125" y="1889125"/>
            <a:ext cx="1347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6</a:t>
            </a:r>
            <a:r>
              <a:rPr lang="en-US" dirty="0">
                <a:solidFill>
                  <a:schemeClr val="accent2"/>
                </a:solidFill>
              </a:rPr>
              <a:t> = 6!</a:t>
            </a:r>
          </a:p>
          <a:p>
            <a:r>
              <a:rPr lang="en-US" dirty="0">
                <a:solidFill>
                  <a:schemeClr val="accent2"/>
                </a:solidFill>
              </a:rPr>
              <a:t>      = 720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2727325"/>
            <a:ext cx="446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b)</a:t>
            </a:r>
            <a:r>
              <a:rPr lang="en-US" dirty="0"/>
              <a:t>  If the first letter must be </a:t>
            </a:r>
            <a:r>
              <a:rPr lang="en-US" dirty="0">
                <a:solidFill>
                  <a:schemeClr val="accent2"/>
                </a:solidFill>
              </a:rPr>
              <a:t>“L”</a:t>
            </a:r>
            <a:r>
              <a:rPr lang="en-US" dirty="0"/>
              <a:t>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89125" y="3154363"/>
            <a:ext cx="2085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aseline="-25000" dirty="0">
                <a:solidFill>
                  <a:schemeClr val="accent2"/>
                </a:solidFill>
              </a:rPr>
              <a:t>5</a:t>
            </a: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5</a:t>
            </a:r>
            <a:r>
              <a:rPr lang="en-US" dirty="0">
                <a:solidFill>
                  <a:schemeClr val="accent2"/>
                </a:solidFill>
              </a:rPr>
              <a:t> = 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5!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= 120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00025" y="4098925"/>
            <a:ext cx="613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c)</a:t>
            </a:r>
            <a:r>
              <a:rPr lang="en-US" dirty="0"/>
              <a:t>  If the second and fourth letters are vowels: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02250" y="4419600"/>
            <a:ext cx="338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___  ___ ___ ___ ___ ___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03925" y="4708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86600" y="4724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198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0866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812925" y="4602163"/>
            <a:ext cx="200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1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4! = 48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71450" y="5318125"/>
            <a:ext cx="595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d)</a:t>
            </a:r>
            <a:r>
              <a:rPr lang="en-US" dirty="0"/>
              <a:t>  If the </a:t>
            </a:r>
            <a:r>
              <a:rPr lang="en-US" dirty="0">
                <a:solidFill>
                  <a:schemeClr val="accent2"/>
                </a:solidFill>
              </a:rPr>
              <a:t>“A”</a:t>
            </a:r>
            <a:r>
              <a:rPr lang="en-US" dirty="0"/>
              <a:t> and the </a:t>
            </a:r>
            <a:r>
              <a:rPr lang="en-US" dirty="0">
                <a:solidFill>
                  <a:schemeClr val="accent2"/>
                </a:solidFill>
              </a:rPr>
              <a:t>“V”</a:t>
            </a:r>
            <a:r>
              <a:rPr lang="en-US" dirty="0"/>
              <a:t> must be adjacent: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27125" y="5745163"/>
            <a:ext cx="7662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(Treat the AV as one group - this grouping can be arranged 2! ways.)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05000" y="6294438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5! </a:t>
            </a:r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2! = 240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057400" y="0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Finding the Number of Permutations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410200" y="4391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591300" y="4391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645400" y="4400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8134350" y="44005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build="p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2" grpId="0" autoUpdateAnimBg="0"/>
      <p:bldP spid="11285" grpId="0" autoUpdateAnimBg="0"/>
      <p:bldP spid="11286" grpId="0" autoUpdateAnimBg="0"/>
      <p:bldP spid="11287" grpId="0" autoUpdateAnimBg="0"/>
      <p:bldP spid="112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" y="0"/>
            <a:ext cx="7447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Finding the Number of Permutations….. with Repeats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76644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How many arrangements are there of four letters from</a:t>
            </a:r>
          </a:p>
          <a:p>
            <a:r>
              <a:rPr lang="en-US" dirty="0"/>
              <a:t>     the word </a:t>
            </a:r>
            <a:r>
              <a:rPr lang="en-US" i="1" dirty="0">
                <a:solidFill>
                  <a:srgbClr val="CC0000"/>
                </a:solidFill>
              </a:rPr>
              <a:t>PREACHING</a:t>
            </a:r>
            <a:r>
              <a:rPr lang="en-US" dirty="0"/>
              <a:t>?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79525" y="1660525"/>
            <a:ext cx="577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 smtClean="0">
                <a:solidFill>
                  <a:srgbClr val="CC0000"/>
                </a:solidFill>
              </a:rPr>
              <a:t>9</a:t>
            </a:r>
            <a:r>
              <a:rPr lang="en-US" i="1" dirty="0" smtClean="0">
                <a:solidFill>
                  <a:srgbClr val="CC0000"/>
                </a:solidFill>
              </a:rPr>
              <a:t>P</a:t>
            </a:r>
            <a:r>
              <a:rPr lang="en-US" baseline="-25000" dirty="0" smtClean="0">
                <a:solidFill>
                  <a:srgbClr val="CC0000"/>
                </a:solidFill>
              </a:rPr>
              <a:t>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5125" y="2286000"/>
            <a:ext cx="78246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 smtClean="0"/>
              <a:t>  </a:t>
            </a:r>
            <a:r>
              <a:rPr lang="en-US" dirty="0"/>
              <a:t>How many distinct arrangements of </a:t>
            </a:r>
            <a:r>
              <a:rPr lang="en-US" i="1" dirty="0">
                <a:solidFill>
                  <a:srgbClr val="CC0000"/>
                </a:solidFill>
              </a:rPr>
              <a:t>BRAINS</a:t>
            </a:r>
            <a:r>
              <a:rPr lang="en-US" dirty="0"/>
              <a:t> are there 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keeping the vowels together?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295400" y="3260725"/>
            <a:ext cx="178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5! </a:t>
            </a:r>
            <a:r>
              <a:rPr lang="en-US" dirty="0">
                <a:solidFill>
                  <a:srgbClr val="CC0000"/>
                </a:solidFill>
                <a:latin typeface="Geneva" pitchFamily="28" charset="0"/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2!</a:t>
            </a:r>
            <a:r>
              <a:rPr lang="en-US" dirty="0"/>
              <a:t> </a:t>
            </a:r>
            <a:r>
              <a:rPr lang="en-US" dirty="0">
                <a:solidFill>
                  <a:srgbClr val="CC0000"/>
                </a:solidFill>
              </a:rPr>
              <a:t>= 240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660525"/>
            <a:ext cx="1169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3024</a:t>
            </a:r>
            <a:endParaRPr lang="en-US" baseline="-25000" dirty="0">
              <a:solidFill>
                <a:srgbClr val="CC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31114"/>
              </p:ext>
            </p:extLst>
          </p:nvPr>
        </p:nvGraphicFramePr>
        <p:xfrm>
          <a:off x="2057399" y="1600200"/>
          <a:ext cx="956995" cy="68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4" imgW="622080" imgH="444240" progId="Equation.DSMT4">
                  <p:embed/>
                </p:oleObj>
              </mc:Choice>
              <mc:Fallback>
                <p:oleObj name="Equation" r:id="rId4" imgW="622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1600200"/>
                        <a:ext cx="956995" cy="68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926533"/>
              </p:ext>
            </p:extLst>
          </p:nvPr>
        </p:nvGraphicFramePr>
        <p:xfrm>
          <a:off x="3505200" y="1623069"/>
          <a:ext cx="46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23069"/>
                        <a:ext cx="469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0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60" grpId="0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6525" y="492125"/>
            <a:ext cx="88817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A bookshelf contains five different algebra books and seven </a:t>
            </a:r>
          </a:p>
          <a:p>
            <a:r>
              <a:rPr lang="en-US" dirty="0"/>
              <a:t>     different physics books.  How many different ways can these </a:t>
            </a:r>
          </a:p>
          <a:p>
            <a:r>
              <a:rPr lang="en-US" dirty="0"/>
              <a:t>     books be arranged if the algebra books are to be </a:t>
            </a:r>
            <a:r>
              <a:rPr lang="en-US" dirty="0">
                <a:solidFill>
                  <a:srgbClr val="FF0000"/>
                </a:solidFill>
              </a:rPr>
              <a:t>kept together</a:t>
            </a:r>
            <a:r>
              <a:rPr lang="en-US" dirty="0"/>
              <a:t>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34256" y="1743075"/>
            <a:ext cx="5691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Total number of arrangements = 8!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5!</a:t>
            </a:r>
          </a:p>
          <a:p>
            <a:r>
              <a:rPr lang="en-US" dirty="0">
                <a:solidFill>
                  <a:schemeClr val="accent2"/>
                </a:solidFill>
              </a:rPr>
              <a:t>				     = 4 838 400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0" y="0"/>
            <a:ext cx="655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Finding the Number of Permutations (Grouping)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0" y="3352800"/>
            <a:ext cx="89232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Times" pitchFamily="28" charset="0"/>
              <a:buNone/>
            </a:pPr>
            <a:r>
              <a:rPr lang="en-US" dirty="0" smtClean="0"/>
              <a:t>  </a:t>
            </a:r>
            <a:r>
              <a:rPr lang="en-US" dirty="0"/>
              <a:t>A student has </a:t>
            </a:r>
            <a:r>
              <a:rPr lang="en-US" dirty="0">
                <a:solidFill>
                  <a:srgbClr val="CC0000"/>
                </a:solidFill>
              </a:rPr>
              <a:t>4 different</a:t>
            </a:r>
            <a:r>
              <a:rPr lang="en-US" dirty="0"/>
              <a:t> biology books, </a:t>
            </a:r>
            <a:r>
              <a:rPr lang="en-US" dirty="0">
                <a:solidFill>
                  <a:srgbClr val="CC0000"/>
                </a:solidFill>
              </a:rPr>
              <a:t>5 different</a:t>
            </a:r>
            <a:r>
              <a:rPr lang="en-US" dirty="0"/>
              <a:t> chemistry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books, and </a:t>
            </a:r>
            <a:r>
              <a:rPr lang="en-US" dirty="0">
                <a:solidFill>
                  <a:srgbClr val="CC0000"/>
                </a:solidFill>
              </a:rPr>
              <a:t>6 different math</a:t>
            </a:r>
            <a:r>
              <a:rPr lang="en-US" dirty="0"/>
              <a:t> books.  In how many ways can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the books be arranged so that the biology books stand together,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the chemistry books stand together and the math books stand</a:t>
            </a:r>
          </a:p>
          <a:p>
            <a:pPr>
              <a:buFont typeface="Times" pitchFamily="28" charset="0"/>
              <a:buNone/>
            </a:pPr>
            <a:r>
              <a:rPr lang="en-US" dirty="0"/>
              <a:t>      together.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905000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4!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301875" y="5075238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606675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5!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987675" y="50800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292475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6!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706813" y="50800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Geneva" pitchFamily="28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038600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3!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419600" y="5105400"/>
            <a:ext cx="1804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= 12 441 600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214438" y="5502275"/>
            <a:ext cx="564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There are 12 441 600 ways of arranging the books.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Math 30-1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EE1D-CB2A-4E71-9835-9EA723A467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build="p" autoUpdateAnimBg="0"/>
      <p:bldP spid="12304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utoUpdateAnimBg="0"/>
      <p:bldP spid="12313" grpId="0" autoUpdateAnimBg="0"/>
      <p:bldP spid="12314" grpId="0" autoUpdateAnimBg="0"/>
      <p:bldP spid="12315" grpId="0" autoUpdateAnimBg="0"/>
      <p:bldP spid="12316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4210</TotalTime>
  <Words>1068</Words>
  <Application>Microsoft Office PowerPoint</Application>
  <PresentationFormat>On-screen Show (4:3)</PresentationFormat>
  <Paragraphs>205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Shelley Yim</cp:lastModifiedBy>
  <cp:revision>163</cp:revision>
  <cp:lastPrinted>2003-12-03T20:33:19Z</cp:lastPrinted>
  <dcterms:created xsi:type="dcterms:W3CDTF">2000-01-16T20:43:44Z</dcterms:created>
  <dcterms:modified xsi:type="dcterms:W3CDTF">2014-05-22T14:24:27Z</dcterms:modified>
</cp:coreProperties>
</file>