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sldIdLst>
    <p:sldId id="256" r:id="rId2"/>
    <p:sldId id="276" r:id="rId3"/>
    <p:sldId id="269" r:id="rId4"/>
    <p:sldId id="270" r:id="rId5"/>
    <p:sldId id="271" r:id="rId6"/>
    <p:sldId id="275" r:id="rId7"/>
    <p:sldId id="274" r:id="rId8"/>
    <p:sldId id="261" r:id="rId9"/>
    <p:sldId id="264" r:id="rId10"/>
    <p:sldId id="273" r:id="rId11"/>
    <p:sldId id="272" r:id="rId12"/>
    <p:sldId id="263" r:id="rId13"/>
    <p:sldId id="265" r:id="rId14"/>
    <p:sldId id="262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2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2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2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2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2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" pitchFamily="2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" pitchFamily="2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" pitchFamily="2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" pitchFamily="2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62D6AC"/>
    <a:srgbClr val="00CC00"/>
    <a:srgbClr val="CC0000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50" autoAdjust="0"/>
    <p:restoredTop sz="90929"/>
  </p:normalViewPr>
  <p:slideViewPr>
    <p:cSldViewPr>
      <p:cViewPr>
        <p:scale>
          <a:sx n="74" d="100"/>
          <a:sy n="74" d="100"/>
        </p:scale>
        <p:origin x="-1590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Relationship Id="rId9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F6AE63D-2DBB-45D1-ADD7-1B55A132AC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699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2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2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2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2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2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761778-BAF1-478D-99E4-7464C9C89045}" type="slidenum">
              <a:rPr lang="en-US"/>
              <a:pPr/>
              <a:t>1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2749FB-8B4A-45C5-8306-192BC0D02FA2}" type="slidenum">
              <a:rPr lang="en-US"/>
              <a:pPr/>
              <a:t>3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E4C8BE-65AE-44CF-9B3F-DB0E38F5489C}" type="slidenum">
              <a:rPr lang="en-US"/>
              <a:pPr/>
              <a:t>8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15166D-8696-4390-81D1-D111D7F5FF18}" type="slidenum">
              <a:rPr lang="en-US"/>
              <a:pPr/>
              <a:t>9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C65AFD-5A2D-4266-82A3-9E81B897FCC3}" type="slidenum">
              <a:rPr lang="en-US"/>
              <a:pPr/>
              <a:t>10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EC3A75-2B70-4460-9DE6-4F21A732094F}" type="slidenum">
              <a:rPr lang="en-US"/>
              <a:pPr/>
              <a:t>12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08783E-F95A-4C7D-A78B-FFD30C183D06}" type="slidenum">
              <a:rPr lang="en-US"/>
              <a:pPr/>
              <a:t>13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E22C1E-8EF9-4897-9F53-CD58DA317351}" type="slidenum">
              <a:rPr lang="en-US"/>
              <a:pPr/>
              <a:t>14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Math30-1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1982BE-1033-466F-9E28-A8A42DA9076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06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Math30-1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876026-DC47-4286-8795-E63B21D597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442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Math30-1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B1626B-82E3-44F6-BDDE-1AA46BC73A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080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Math30-1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695B7D-054D-4DE9-A366-D37E6B15D5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087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Math30-1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B0ADDF-8DE2-42B9-B481-03E79C17C0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157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Math30-1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F89723-308C-457D-9FE5-E493FA189E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239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Math30-1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A2CDAD-59A0-4C2A-A959-45B7F0EC63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15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Math30-1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7FBE02-E332-4122-BA0B-F37769C345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336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Math30-1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CE8E9C-87A5-4E81-9F98-C8E1591C76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29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Math30-1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4EE7B9-B0B8-4F42-87CE-810F491AF5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525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Math30-1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F71A1C-E0BD-423F-9C2D-BB7798C35C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74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Math30-1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895C1045-62D4-4FA9-BFE1-5C4A71C304C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2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2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2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2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2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2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2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2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11.1AFCP%20and%20Factorial.notebook" TargetMode="Externa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8.wmf"/><Relationship Id="rId18" Type="http://schemas.openxmlformats.org/officeDocument/2006/relationships/oleObject" Target="../embeddings/oleObject9.bin"/><Relationship Id="rId3" Type="http://schemas.openxmlformats.org/officeDocument/2006/relationships/notesSlide" Target="../notesSlides/notesSlide5.xml"/><Relationship Id="rId21" Type="http://schemas.openxmlformats.org/officeDocument/2006/relationships/image" Target="../media/image12.wmf"/><Relationship Id="rId7" Type="http://schemas.openxmlformats.org/officeDocument/2006/relationships/image" Target="../media/image5.wmf"/><Relationship Id="rId12" Type="http://schemas.openxmlformats.org/officeDocument/2006/relationships/oleObject" Target="../embeddings/oleObject6.bin"/><Relationship Id="rId17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8.bin"/><Relationship Id="rId20" Type="http://schemas.openxmlformats.org/officeDocument/2006/relationships/oleObject" Target="../embeddings/oleObject10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7.wmf"/><Relationship Id="rId5" Type="http://schemas.openxmlformats.org/officeDocument/2006/relationships/image" Target="../media/image4.wmf"/><Relationship Id="rId15" Type="http://schemas.openxmlformats.org/officeDocument/2006/relationships/image" Target="../media/image9.wmf"/><Relationship Id="rId10" Type="http://schemas.openxmlformats.org/officeDocument/2006/relationships/oleObject" Target="../embeddings/oleObject5.bin"/><Relationship Id="rId19" Type="http://schemas.openxmlformats.org/officeDocument/2006/relationships/image" Target="../media/image11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6.wmf"/><Relationship Id="rId14" Type="http://schemas.openxmlformats.org/officeDocument/2006/relationships/oleObject" Target="../embeddings/oleObject7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193231" y="228600"/>
            <a:ext cx="8417369" cy="4616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CC0000"/>
                </a:solidFill>
              </a:rPr>
              <a:t>11.1A Fundamental Counting Principal and Factorial Notation</a:t>
            </a:r>
            <a:endParaRPr lang="en-US" dirty="0">
              <a:solidFill>
                <a:srgbClr val="CC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143000"/>
            <a:ext cx="842963" cy="868507"/>
          </a:xfrm>
          <a:prstGeom prst="rect">
            <a:avLst/>
          </a:prstGeom>
        </p:spPr>
      </p:pic>
      <p:sp>
        <p:nvSpPr>
          <p:cNvPr id="3" name="TextBox 2">
            <a:hlinkClick r:id="rId4" action="ppaction://hlinkfile"/>
          </p:cNvPr>
          <p:cNvSpPr txBox="1"/>
          <p:nvPr/>
        </p:nvSpPr>
        <p:spPr>
          <a:xfrm>
            <a:off x="1371600" y="1546268"/>
            <a:ext cx="53492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11.1A Fundamental Counting Principal</a:t>
            </a:r>
            <a:endParaRPr lang="en-US" dirty="0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152400" y="2667000"/>
            <a:ext cx="87630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dirty="0"/>
              <a:t>If a task is made up of multiple operations (activities or </a:t>
            </a:r>
            <a:r>
              <a:rPr lang="en-US" dirty="0" smtClean="0"/>
              <a:t>stages that are independent of each other) the </a:t>
            </a:r>
            <a:r>
              <a:rPr lang="en-US" dirty="0"/>
              <a:t>total number of possibilities for the </a:t>
            </a:r>
            <a:r>
              <a:rPr lang="en-US" dirty="0" smtClean="0"/>
              <a:t>multi-step task </a:t>
            </a:r>
            <a:r>
              <a:rPr lang="en-US" dirty="0"/>
              <a:t>is given by </a:t>
            </a:r>
            <a:endParaRPr lang="en-US" dirty="0" smtClean="0"/>
          </a:p>
          <a:p>
            <a:endParaRPr lang="en-US" dirty="0"/>
          </a:p>
          <a:p>
            <a:r>
              <a:rPr lang="en-US" i="1" dirty="0" smtClean="0">
                <a:solidFill>
                  <a:schemeClr val="accent2"/>
                </a:solidFill>
              </a:rPr>
              <a:t>                               </a:t>
            </a:r>
            <a:r>
              <a:rPr lang="en-US" i="1" u="sng" dirty="0" smtClean="0">
                <a:solidFill>
                  <a:schemeClr val="accent2"/>
                </a:solidFill>
              </a:rPr>
              <a:t>m</a:t>
            </a:r>
            <a:r>
              <a:rPr lang="en-US" u="sng" dirty="0" smtClean="0">
                <a:solidFill>
                  <a:schemeClr val="accent2"/>
                </a:solidFill>
              </a:rPr>
              <a:t> </a:t>
            </a:r>
            <a:r>
              <a:rPr lang="en-US" u="sng" dirty="0">
                <a:solidFill>
                  <a:schemeClr val="accent2"/>
                </a:solidFill>
                <a:latin typeface="Arial" charset="0"/>
              </a:rPr>
              <a:t>x</a:t>
            </a:r>
            <a:r>
              <a:rPr lang="en-US" u="sng" dirty="0">
                <a:solidFill>
                  <a:schemeClr val="accent2"/>
                </a:solidFill>
              </a:rPr>
              <a:t> </a:t>
            </a:r>
            <a:r>
              <a:rPr lang="en-US" i="1" u="sng" dirty="0">
                <a:solidFill>
                  <a:schemeClr val="accent2"/>
                </a:solidFill>
              </a:rPr>
              <a:t>n</a:t>
            </a:r>
            <a:r>
              <a:rPr lang="en-US" u="sng" dirty="0">
                <a:solidFill>
                  <a:schemeClr val="accent2"/>
                </a:solidFill>
              </a:rPr>
              <a:t> </a:t>
            </a:r>
            <a:r>
              <a:rPr lang="en-US" u="sng" dirty="0">
                <a:solidFill>
                  <a:schemeClr val="accent2"/>
                </a:solidFill>
                <a:latin typeface="Arial" charset="0"/>
              </a:rPr>
              <a:t>x</a:t>
            </a:r>
            <a:r>
              <a:rPr lang="en-US" u="sng" dirty="0">
                <a:solidFill>
                  <a:schemeClr val="accent2"/>
                </a:solidFill>
              </a:rPr>
              <a:t> </a:t>
            </a:r>
            <a:r>
              <a:rPr lang="en-US" i="1" u="sng" dirty="0">
                <a:solidFill>
                  <a:schemeClr val="accent2"/>
                </a:solidFill>
              </a:rPr>
              <a:t>p</a:t>
            </a:r>
            <a:r>
              <a:rPr lang="en-US" u="sng" dirty="0">
                <a:solidFill>
                  <a:schemeClr val="accent2"/>
                </a:solidFill>
              </a:rPr>
              <a:t> </a:t>
            </a:r>
            <a:r>
              <a:rPr lang="en-US" u="sng" dirty="0">
                <a:solidFill>
                  <a:schemeClr val="accent2"/>
                </a:solidFill>
                <a:latin typeface="Arial" charset="0"/>
              </a:rPr>
              <a:t>x</a:t>
            </a:r>
            <a:r>
              <a:rPr lang="en-US" u="sng" dirty="0"/>
              <a:t> . . . </a:t>
            </a:r>
            <a:endParaRPr lang="en-US" u="sng" dirty="0" smtClean="0"/>
          </a:p>
          <a:p>
            <a:r>
              <a:rPr lang="en-US" dirty="0" smtClean="0"/>
              <a:t>                              repeated elements</a:t>
            </a:r>
          </a:p>
          <a:p>
            <a:endParaRPr lang="en-US" dirty="0"/>
          </a:p>
          <a:p>
            <a:r>
              <a:rPr lang="en-US" dirty="0"/>
              <a:t>where </a:t>
            </a:r>
            <a:r>
              <a:rPr lang="en-US" i="1" dirty="0">
                <a:solidFill>
                  <a:schemeClr val="accent2"/>
                </a:solidFill>
              </a:rPr>
              <a:t>m</a:t>
            </a:r>
            <a:r>
              <a:rPr lang="en-US" dirty="0">
                <a:solidFill>
                  <a:schemeClr val="accent2"/>
                </a:solidFill>
              </a:rPr>
              <a:t> is the number of choices for the first stage</a:t>
            </a:r>
            <a:r>
              <a:rPr lang="en-US" dirty="0"/>
              <a:t>, </a:t>
            </a:r>
          </a:p>
          <a:p>
            <a:r>
              <a:rPr lang="en-US" dirty="0"/>
              <a:t>and </a:t>
            </a:r>
            <a:r>
              <a:rPr lang="en-US" i="1" dirty="0">
                <a:solidFill>
                  <a:schemeClr val="accent2"/>
                </a:solidFill>
              </a:rPr>
              <a:t>n</a:t>
            </a:r>
            <a:r>
              <a:rPr lang="en-US" dirty="0">
                <a:solidFill>
                  <a:schemeClr val="accent2"/>
                </a:solidFill>
              </a:rPr>
              <a:t> is the number of choices for the second stage</a:t>
            </a:r>
            <a:r>
              <a:rPr lang="en-US" dirty="0"/>
              <a:t>, </a:t>
            </a:r>
          </a:p>
          <a:p>
            <a:r>
              <a:rPr lang="en-US" i="1" dirty="0">
                <a:solidFill>
                  <a:schemeClr val="accent2"/>
                </a:solidFill>
              </a:rPr>
              <a:t>p</a:t>
            </a:r>
            <a:r>
              <a:rPr lang="en-US" dirty="0">
                <a:solidFill>
                  <a:schemeClr val="accent2"/>
                </a:solidFill>
              </a:rPr>
              <a:t> is the number of choices for the third stage</a:t>
            </a:r>
            <a:r>
              <a:rPr lang="en-US" dirty="0"/>
              <a:t>, and so on.</a:t>
            </a:r>
            <a:endParaRPr lang="en-US" dirty="0">
              <a:solidFill>
                <a:srgbClr val="CC0000"/>
              </a:solidFill>
            </a:endParaRP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1803072" y="2209800"/>
            <a:ext cx="4486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C0000"/>
                </a:solidFill>
              </a:rPr>
              <a:t>Fundamental Counting Principle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E8E9C-87A5-4E81-9F98-C8E1591C761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 autoUpdateAnimBg="0"/>
      <p:bldP spid="14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2094661"/>
              </p:ext>
            </p:extLst>
          </p:nvPr>
        </p:nvGraphicFramePr>
        <p:xfrm>
          <a:off x="839788" y="760413"/>
          <a:ext cx="1089025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8" name="Equation" r:id="rId4" imgW="508000" imgH="381000" progId="Equation.DSMT4">
                  <p:embed/>
                </p:oleObj>
              </mc:Choice>
              <mc:Fallback>
                <p:oleObj name="Equation" r:id="rId4" imgW="508000" imgH="38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9788" y="760413"/>
                        <a:ext cx="1089025" cy="81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1524000" y="0"/>
            <a:ext cx="57245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u="sng">
                <a:solidFill>
                  <a:srgbClr val="CC0000"/>
                </a:solidFill>
              </a:rPr>
              <a:t>Calculations with Factorial Notation</a:t>
            </a:r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6864350" y="1600200"/>
            <a:ext cx="603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= </a:t>
            </a:r>
            <a:r>
              <a:rPr lang="en-US" i="1" dirty="0">
                <a:solidFill>
                  <a:schemeClr val="accent2"/>
                </a:solidFill>
              </a:rPr>
              <a:t>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>
            <a:off x="2743200" y="1371600"/>
            <a:ext cx="3810000" cy="0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>
            <a:off x="2997200" y="914400"/>
            <a:ext cx="3505200" cy="0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458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2789861"/>
              </p:ext>
            </p:extLst>
          </p:nvPr>
        </p:nvGraphicFramePr>
        <p:xfrm>
          <a:off x="2209800" y="762000"/>
          <a:ext cx="4435475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9" name="Equation" r:id="rId6" imgW="2070100" imgH="381000" progId="Equation.DSMT4">
                  <p:embed/>
                </p:oleObj>
              </mc:Choice>
              <mc:Fallback>
                <p:oleObj name="Equation" r:id="rId6" imgW="2070100" imgH="38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762000"/>
                        <a:ext cx="4435475" cy="81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96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373337"/>
              </p:ext>
            </p:extLst>
          </p:nvPr>
        </p:nvGraphicFramePr>
        <p:xfrm>
          <a:off x="6858000" y="762000"/>
          <a:ext cx="1687513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0" name="Equation" r:id="rId8" imgW="787400" imgH="381000" progId="Equation.DSMT4">
                  <p:embed/>
                </p:oleObj>
              </mc:Choice>
              <mc:Fallback>
                <p:oleObj name="Equation" r:id="rId8" imgW="787400" imgH="38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762000"/>
                        <a:ext cx="1687513" cy="81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98" name="Line 22"/>
          <p:cNvSpPr>
            <a:spLocks noChangeShapeType="1"/>
          </p:cNvSpPr>
          <p:nvPr/>
        </p:nvSpPr>
        <p:spPr bwMode="auto">
          <a:xfrm flipH="1">
            <a:off x="7467600" y="914400"/>
            <a:ext cx="990600" cy="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9" name="Line 23"/>
          <p:cNvSpPr>
            <a:spLocks noChangeShapeType="1"/>
          </p:cNvSpPr>
          <p:nvPr/>
        </p:nvSpPr>
        <p:spPr bwMode="auto">
          <a:xfrm flipH="1">
            <a:off x="7391400" y="1371600"/>
            <a:ext cx="990600" cy="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4602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5512825"/>
              </p:ext>
            </p:extLst>
          </p:nvPr>
        </p:nvGraphicFramePr>
        <p:xfrm>
          <a:off x="2770188" y="1203325"/>
          <a:ext cx="3783012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1" name="Equation" r:id="rId10" imgW="1765300" imgH="165100" progId="Equation.DSMT4">
                  <p:embed/>
                </p:oleObj>
              </mc:Choice>
              <mc:Fallback>
                <p:oleObj name="Equation" r:id="rId10" imgW="1765300" imgH="165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0188" y="1203325"/>
                        <a:ext cx="3783012" cy="354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9782366"/>
              </p:ext>
            </p:extLst>
          </p:nvPr>
        </p:nvGraphicFramePr>
        <p:xfrm>
          <a:off x="762000" y="4179887"/>
          <a:ext cx="1062037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2" name="Equation" r:id="rId12" imgW="495000" imgH="469800" progId="Equation.DSMT4">
                  <p:embed/>
                </p:oleObj>
              </mc:Choice>
              <mc:Fallback>
                <p:oleObj name="Equation" r:id="rId12" imgW="49500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179887"/>
                        <a:ext cx="1062037" cy="1008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7166392"/>
              </p:ext>
            </p:extLst>
          </p:nvPr>
        </p:nvGraphicFramePr>
        <p:xfrm>
          <a:off x="2133600" y="4179887"/>
          <a:ext cx="2614612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3" name="Equation" r:id="rId14" imgW="1218960" imgH="469800" progId="Equation.DSMT4">
                  <p:embed/>
                </p:oleObj>
              </mc:Choice>
              <mc:Fallback>
                <p:oleObj name="Equation" r:id="rId14" imgW="121896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179887"/>
                        <a:ext cx="2614612" cy="1008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8862045"/>
              </p:ext>
            </p:extLst>
          </p:nvPr>
        </p:nvGraphicFramePr>
        <p:xfrm>
          <a:off x="2362200" y="5703887"/>
          <a:ext cx="1635125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4" name="Equation" r:id="rId16" imgW="761760" imgH="253800" progId="Equation.DSMT4">
                  <p:embed/>
                </p:oleObj>
              </mc:Choice>
              <mc:Fallback>
                <p:oleObj name="Equation" r:id="rId16" imgW="7617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5703887"/>
                        <a:ext cx="1635125" cy="544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AEE1D-CB2A-4E71-9835-9EA723A46779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1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4855966"/>
              </p:ext>
            </p:extLst>
          </p:nvPr>
        </p:nvGraphicFramePr>
        <p:xfrm>
          <a:off x="842963" y="2590800"/>
          <a:ext cx="1062037" cy="896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5" name="Equation" r:id="rId18" imgW="495000" imgH="419040" progId="Equation.DSMT4">
                  <p:embed/>
                </p:oleObj>
              </mc:Choice>
              <mc:Fallback>
                <p:oleObj name="Equation" r:id="rId18" imgW="49500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2963" y="2590800"/>
                        <a:ext cx="1062037" cy="896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8147774"/>
              </p:ext>
            </p:extLst>
          </p:nvPr>
        </p:nvGraphicFramePr>
        <p:xfrm>
          <a:off x="2362200" y="2676525"/>
          <a:ext cx="3375025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6" name="Equation" r:id="rId20" imgW="1574640" imgH="444240" progId="Equation.DSMT4">
                  <p:embed/>
                </p:oleObj>
              </mc:Choice>
              <mc:Fallback>
                <p:oleObj name="Equation" r:id="rId20" imgW="157464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2676525"/>
                        <a:ext cx="3375025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Line 22"/>
          <p:cNvSpPr>
            <a:spLocks noChangeShapeType="1"/>
          </p:cNvSpPr>
          <p:nvPr/>
        </p:nvSpPr>
        <p:spPr bwMode="auto">
          <a:xfrm flipH="1">
            <a:off x="4724400" y="2897187"/>
            <a:ext cx="990600" cy="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23"/>
          <p:cNvSpPr>
            <a:spLocks noChangeShapeType="1"/>
          </p:cNvSpPr>
          <p:nvPr/>
        </p:nvSpPr>
        <p:spPr bwMode="auto">
          <a:xfrm flipH="1">
            <a:off x="3738561" y="3354387"/>
            <a:ext cx="990600" cy="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Line 22"/>
          <p:cNvSpPr>
            <a:spLocks noChangeShapeType="1"/>
          </p:cNvSpPr>
          <p:nvPr/>
        </p:nvSpPr>
        <p:spPr bwMode="auto">
          <a:xfrm flipH="1">
            <a:off x="3805239" y="4419600"/>
            <a:ext cx="990600" cy="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Line 23"/>
          <p:cNvSpPr>
            <a:spLocks noChangeShapeType="1"/>
          </p:cNvSpPr>
          <p:nvPr/>
        </p:nvSpPr>
        <p:spPr bwMode="auto">
          <a:xfrm flipH="1">
            <a:off x="2819400" y="4876800"/>
            <a:ext cx="990600" cy="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950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4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4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4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4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500"/>
                            </p:stCondLst>
                            <p:childTnLst>
                              <p:par>
                                <p:cTn id="81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3" grpId="0" autoUpdateAnimBg="0"/>
      <p:bldP spid="24586" grpId="0" autoUpdateAnimBg="0"/>
      <p:bldP spid="24587" grpId="0" animBg="1"/>
      <p:bldP spid="24588" grpId="0" animBg="1"/>
      <p:bldP spid="24598" grpId="0" animBg="1"/>
      <p:bldP spid="24599" grpId="0" animBg="1"/>
      <p:bldP spid="24" grpId="0" animBg="1"/>
      <p:bldP spid="25" grpId="0" animBg="1"/>
      <p:bldP spid="27" grpId="0" animBg="1"/>
      <p:bldP spid="2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E8E9C-87A5-4E81-9F98-C8E1591C761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057400" y="381000"/>
            <a:ext cx="37112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Assignment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76400" y="2133600"/>
            <a:ext cx="21852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Page 524</a:t>
            </a:r>
          </a:p>
          <a:p>
            <a:r>
              <a:rPr lang="en-US" smtClean="0"/>
              <a:t>1, 9, 12, 13, 14,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27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0" y="609600"/>
            <a:ext cx="677768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CC0000"/>
                </a:solidFill>
              </a:rPr>
              <a:t>7.</a:t>
            </a:r>
            <a:r>
              <a:rPr lang="en-US" dirty="0" smtClean="0"/>
              <a:t>   </a:t>
            </a:r>
            <a:r>
              <a:rPr lang="en-US" dirty="0"/>
              <a:t>How many four-digit numerals </a:t>
            </a:r>
            <a:r>
              <a:rPr lang="en-US" dirty="0" smtClean="0"/>
              <a:t>are </a:t>
            </a:r>
            <a:r>
              <a:rPr lang="en-US" dirty="0"/>
              <a:t>there with </a:t>
            </a:r>
          </a:p>
          <a:p>
            <a:r>
              <a:rPr lang="en-US" dirty="0"/>
              <a:t>      no repeated digits?   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625475" y="1558925"/>
            <a:ext cx="450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_____ </a:t>
            </a:r>
            <a:r>
              <a:rPr lang="en-US">
                <a:latin typeface="Arial" charset="0"/>
              </a:rPr>
              <a:t>x</a:t>
            </a:r>
            <a:r>
              <a:rPr lang="en-US"/>
              <a:t> ______ </a:t>
            </a:r>
            <a:r>
              <a:rPr lang="en-US">
                <a:latin typeface="Arial" charset="0"/>
              </a:rPr>
              <a:t>x</a:t>
            </a:r>
            <a:r>
              <a:rPr lang="en-US"/>
              <a:t> ______ </a:t>
            </a:r>
            <a:r>
              <a:rPr lang="en-US">
                <a:latin typeface="Arial" charset="0"/>
              </a:rPr>
              <a:t>x</a:t>
            </a:r>
            <a:r>
              <a:rPr lang="en-US"/>
              <a:t> _____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4435475" y="157003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7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930275" y="157003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9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2073275" y="157003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9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3279775" y="157003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4968875" y="1671638"/>
            <a:ext cx="1119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 = 4536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6629400" y="1752600"/>
            <a:ext cx="24066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The number of</a:t>
            </a:r>
          </a:p>
          <a:p>
            <a:r>
              <a:rPr lang="en-US" sz="2000"/>
              <a:t>four-digits numerals</a:t>
            </a:r>
          </a:p>
          <a:p>
            <a:r>
              <a:rPr lang="en-US" sz="2000"/>
              <a:t>would be </a:t>
            </a:r>
            <a:r>
              <a:rPr lang="en-US" sz="2000">
                <a:solidFill>
                  <a:schemeClr val="accent2"/>
                </a:solidFill>
              </a:rPr>
              <a:t>4536</a:t>
            </a:r>
            <a:r>
              <a:rPr lang="en-US" sz="2000"/>
              <a:t>.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822325" y="1965325"/>
            <a:ext cx="495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CC0000"/>
                </a:solidFill>
              </a:rPr>
              <a:t>1st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1981200" y="1981200"/>
            <a:ext cx="593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CC0000"/>
                </a:solidFill>
              </a:rPr>
              <a:t>2nd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3200400" y="1981200"/>
            <a:ext cx="565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CC0000"/>
                </a:solidFill>
              </a:rPr>
              <a:t>3rd</a:t>
            </a: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4343400" y="1981200"/>
            <a:ext cx="536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CC0000"/>
                </a:solidFill>
              </a:rPr>
              <a:t>4th</a:t>
            </a: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533400" y="2292350"/>
            <a:ext cx="1060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can not</a:t>
            </a:r>
          </a:p>
          <a:p>
            <a:r>
              <a:rPr lang="en-US" sz="1800">
                <a:solidFill>
                  <a:schemeClr val="accent2"/>
                </a:solidFill>
              </a:rPr>
              <a:t>be a zero</a:t>
            </a: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1738313" y="2295525"/>
            <a:ext cx="132715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can be a </a:t>
            </a:r>
          </a:p>
          <a:p>
            <a:r>
              <a:rPr lang="en-US" sz="1800">
                <a:solidFill>
                  <a:schemeClr val="accent2"/>
                </a:solidFill>
              </a:rPr>
              <a:t>zero, but</a:t>
            </a:r>
          </a:p>
          <a:p>
            <a:r>
              <a:rPr lang="en-US" sz="1800">
                <a:solidFill>
                  <a:schemeClr val="accent2"/>
                </a:solidFill>
              </a:rPr>
              <a:t>can not</a:t>
            </a:r>
          </a:p>
          <a:p>
            <a:r>
              <a:rPr lang="en-US" sz="1800">
                <a:solidFill>
                  <a:schemeClr val="accent2"/>
                </a:solidFill>
              </a:rPr>
              <a:t>be the same</a:t>
            </a:r>
          </a:p>
          <a:p>
            <a:r>
              <a:rPr lang="en-US" sz="1800">
                <a:solidFill>
                  <a:schemeClr val="accent2"/>
                </a:solidFill>
              </a:rPr>
              <a:t>as the first</a:t>
            </a:r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2967038" y="2292350"/>
            <a:ext cx="11557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two digits</a:t>
            </a:r>
          </a:p>
          <a:p>
            <a:r>
              <a:rPr lang="en-US" sz="1800">
                <a:solidFill>
                  <a:schemeClr val="accent2"/>
                </a:solidFill>
              </a:rPr>
              <a:t>have been</a:t>
            </a:r>
          </a:p>
          <a:p>
            <a:r>
              <a:rPr lang="en-US" sz="1800">
                <a:solidFill>
                  <a:schemeClr val="accent2"/>
                </a:solidFill>
              </a:rPr>
              <a:t>used</a:t>
            </a:r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4191000" y="2292350"/>
            <a:ext cx="12827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three digits</a:t>
            </a:r>
          </a:p>
          <a:p>
            <a:r>
              <a:rPr lang="en-US" sz="1800">
                <a:solidFill>
                  <a:schemeClr val="accent2"/>
                </a:solidFill>
              </a:rPr>
              <a:t>have been</a:t>
            </a:r>
          </a:p>
          <a:p>
            <a:r>
              <a:rPr lang="en-US" sz="1800">
                <a:solidFill>
                  <a:schemeClr val="accent2"/>
                </a:solidFill>
              </a:rPr>
              <a:t>used</a:t>
            </a:r>
          </a:p>
        </p:txBody>
      </p:sp>
      <p:grpSp>
        <p:nvGrpSpPr>
          <p:cNvPr id="10296" name="Group 56"/>
          <p:cNvGrpSpPr>
            <a:grpSpLocks/>
          </p:cNvGrpSpPr>
          <p:nvPr/>
        </p:nvGrpSpPr>
        <p:grpSpPr bwMode="auto">
          <a:xfrm>
            <a:off x="95250" y="4338638"/>
            <a:ext cx="8820150" cy="1073150"/>
            <a:chOff x="60" y="2733"/>
            <a:chExt cx="5556" cy="676"/>
          </a:xfrm>
        </p:grpSpPr>
        <p:sp>
          <p:nvSpPr>
            <p:cNvPr id="10276" name="Rectangle 36"/>
            <p:cNvSpPr>
              <a:spLocks noChangeArrowheads="1"/>
            </p:cNvSpPr>
            <p:nvPr/>
          </p:nvSpPr>
          <p:spPr bwMode="auto">
            <a:xfrm>
              <a:off x="60" y="2737"/>
              <a:ext cx="432" cy="672"/>
            </a:xfrm>
            <a:prstGeom prst="rect">
              <a:avLst/>
            </a:prstGeom>
            <a:solidFill>
              <a:srgbClr val="62D6AC"/>
            </a:solidFill>
            <a:ln w="76200" cmpd="tri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7" name="Rectangle 37"/>
            <p:cNvSpPr>
              <a:spLocks noChangeArrowheads="1"/>
            </p:cNvSpPr>
            <p:nvPr/>
          </p:nvSpPr>
          <p:spPr bwMode="auto">
            <a:xfrm>
              <a:off x="636" y="2737"/>
              <a:ext cx="432" cy="672"/>
            </a:xfrm>
            <a:prstGeom prst="rect">
              <a:avLst/>
            </a:prstGeom>
            <a:solidFill>
              <a:srgbClr val="62D6AC"/>
            </a:solidFill>
            <a:ln w="76200" cmpd="tri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8" name="Rectangle 38"/>
            <p:cNvSpPr>
              <a:spLocks noChangeArrowheads="1"/>
            </p:cNvSpPr>
            <p:nvPr/>
          </p:nvSpPr>
          <p:spPr bwMode="auto">
            <a:xfrm>
              <a:off x="1200" y="2737"/>
              <a:ext cx="432" cy="672"/>
            </a:xfrm>
            <a:prstGeom prst="rect">
              <a:avLst/>
            </a:prstGeom>
            <a:solidFill>
              <a:srgbClr val="62D6AC"/>
            </a:solidFill>
            <a:ln w="76200" cmpd="tri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9" name="Rectangle 39"/>
            <p:cNvSpPr>
              <a:spLocks noChangeArrowheads="1"/>
            </p:cNvSpPr>
            <p:nvPr/>
          </p:nvSpPr>
          <p:spPr bwMode="auto">
            <a:xfrm>
              <a:off x="1776" y="2737"/>
              <a:ext cx="432" cy="672"/>
            </a:xfrm>
            <a:prstGeom prst="rect">
              <a:avLst/>
            </a:prstGeom>
            <a:solidFill>
              <a:srgbClr val="62D6AC"/>
            </a:solidFill>
            <a:ln w="76200" cmpd="tri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0" name="Rectangle 40"/>
            <p:cNvSpPr>
              <a:spLocks noChangeArrowheads="1"/>
            </p:cNvSpPr>
            <p:nvPr/>
          </p:nvSpPr>
          <p:spPr bwMode="auto">
            <a:xfrm>
              <a:off x="2868" y="2733"/>
              <a:ext cx="432" cy="672"/>
            </a:xfrm>
            <a:prstGeom prst="rect">
              <a:avLst/>
            </a:prstGeom>
            <a:solidFill>
              <a:srgbClr val="62D6AC"/>
            </a:solidFill>
            <a:ln w="76200" cmpd="tri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1" name="Rectangle 41"/>
            <p:cNvSpPr>
              <a:spLocks noChangeArrowheads="1"/>
            </p:cNvSpPr>
            <p:nvPr/>
          </p:nvSpPr>
          <p:spPr bwMode="auto">
            <a:xfrm>
              <a:off x="3444" y="2733"/>
              <a:ext cx="432" cy="672"/>
            </a:xfrm>
            <a:prstGeom prst="rect">
              <a:avLst/>
            </a:prstGeom>
            <a:solidFill>
              <a:srgbClr val="62D6AC"/>
            </a:solidFill>
            <a:ln w="76200" cmpd="tri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2" name="Rectangle 42"/>
            <p:cNvSpPr>
              <a:spLocks noChangeArrowheads="1"/>
            </p:cNvSpPr>
            <p:nvPr/>
          </p:nvSpPr>
          <p:spPr bwMode="auto">
            <a:xfrm>
              <a:off x="4020" y="2733"/>
              <a:ext cx="432" cy="672"/>
            </a:xfrm>
            <a:prstGeom prst="rect">
              <a:avLst/>
            </a:prstGeom>
            <a:solidFill>
              <a:srgbClr val="62D6AC"/>
            </a:solidFill>
            <a:ln w="76200" cmpd="tri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3" name="Rectangle 43"/>
            <p:cNvSpPr>
              <a:spLocks noChangeArrowheads="1"/>
            </p:cNvSpPr>
            <p:nvPr/>
          </p:nvSpPr>
          <p:spPr bwMode="auto">
            <a:xfrm>
              <a:off x="4596" y="2733"/>
              <a:ext cx="432" cy="672"/>
            </a:xfrm>
            <a:prstGeom prst="rect">
              <a:avLst/>
            </a:prstGeom>
            <a:solidFill>
              <a:srgbClr val="62D6AC"/>
            </a:solidFill>
            <a:ln w="76200" cmpd="tri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4" name="Rectangle 44"/>
            <p:cNvSpPr>
              <a:spLocks noChangeArrowheads="1"/>
            </p:cNvSpPr>
            <p:nvPr/>
          </p:nvSpPr>
          <p:spPr bwMode="auto">
            <a:xfrm>
              <a:off x="2328" y="2737"/>
              <a:ext cx="432" cy="672"/>
            </a:xfrm>
            <a:prstGeom prst="rect">
              <a:avLst/>
            </a:prstGeom>
            <a:solidFill>
              <a:srgbClr val="62D6AC"/>
            </a:solidFill>
            <a:ln w="76200" cmpd="tri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5" name="Rectangle 45"/>
            <p:cNvSpPr>
              <a:spLocks noChangeArrowheads="1"/>
            </p:cNvSpPr>
            <p:nvPr/>
          </p:nvSpPr>
          <p:spPr bwMode="auto">
            <a:xfrm>
              <a:off x="5184" y="2733"/>
              <a:ext cx="432" cy="672"/>
            </a:xfrm>
            <a:prstGeom prst="rect">
              <a:avLst/>
            </a:prstGeom>
            <a:solidFill>
              <a:srgbClr val="62D6AC"/>
            </a:solidFill>
            <a:ln w="76200" cmpd="tri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6" name="Text Box 46"/>
            <p:cNvSpPr txBox="1">
              <a:spLocks noChangeArrowheads="1"/>
            </p:cNvSpPr>
            <p:nvPr/>
          </p:nvSpPr>
          <p:spPr bwMode="auto">
            <a:xfrm>
              <a:off x="156" y="2856"/>
              <a:ext cx="260" cy="404"/>
            </a:xfrm>
            <a:prstGeom prst="rect">
              <a:avLst/>
            </a:prstGeom>
            <a:solidFill>
              <a:srgbClr val="62D6A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600"/>
                <a:t>0</a:t>
              </a:r>
            </a:p>
          </p:txBody>
        </p:sp>
        <p:sp>
          <p:nvSpPr>
            <p:cNvPr id="10287" name="Text Box 47"/>
            <p:cNvSpPr txBox="1">
              <a:spLocks noChangeArrowheads="1"/>
            </p:cNvSpPr>
            <p:nvPr/>
          </p:nvSpPr>
          <p:spPr bwMode="auto">
            <a:xfrm>
              <a:off x="712" y="2857"/>
              <a:ext cx="260" cy="404"/>
            </a:xfrm>
            <a:prstGeom prst="rect">
              <a:avLst/>
            </a:prstGeom>
            <a:solidFill>
              <a:srgbClr val="62D6A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600"/>
                <a:t>1</a:t>
              </a:r>
            </a:p>
          </p:txBody>
        </p:sp>
        <p:sp>
          <p:nvSpPr>
            <p:cNvPr id="10288" name="Text Box 48"/>
            <p:cNvSpPr txBox="1">
              <a:spLocks noChangeArrowheads="1"/>
            </p:cNvSpPr>
            <p:nvPr/>
          </p:nvSpPr>
          <p:spPr bwMode="auto">
            <a:xfrm>
              <a:off x="1292" y="2856"/>
              <a:ext cx="260" cy="404"/>
            </a:xfrm>
            <a:prstGeom prst="rect">
              <a:avLst/>
            </a:prstGeom>
            <a:solidFill>
              <a:srgbClr val="62D6A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600"/>
                <a:t>2</a:t>
              </a:r>
            </a:p>
          </p:txBody>
        </p:sp>
        <p:sp>
          <p:nvSpPr>
            <p:cNvPr id="10289" name="Text Box 49"/>
            <p:cNvSpPr txBox="1">
              <a:spLocks noChangeArrowheads="1"/>
            </p:cNvSpPr>
            <p:nvPr/>
          </p:nvSpPr>
          <p:spPr bwMode="auto">
            <a:xfrm>
              <a:off x="1848" y="2845"/>
              <a:ext cx="260" cy="404"/>
            </a:xfrm>
            <a:prstGeom prst="rect">
              <a:avLst/>
            </a:prstGeom>
            <a:solidFill>
              <a:srgbClr val="62D6A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600"/>
                <a:t>3</a:t>
              </a:r>
            </a:p>
          </p:txBody>
        </p:sp>
        <p:sp>
          <p:nvSpPr>
            <p:cNvPr id="10290" name="Text Box 50"/>
            <p:cNvSpPr txBox="1">
              <a:spLocks noChangeArrowheads="1"/>
            </p:cNvSpPr>
            <p:nvPr/>
          </p:nvSpPr>
          <p:spPr bwMode="auto">
            <a:xfrm>
              <a:off x="2964" y="2856"/>
              <a:ext cx="260" cy="404"/>
            </a:xfrm>
            <a:prstGeom prst="rect">
              <a:avLst/>
            </a:prstGeom>
            <a:solidFill>
              <a:srgbClr val="62D6A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600"/>
                <a:t>5</a:t>
              </a:r>
            </a:p>
          </p:txBody>
        </p:sp>
        <p:sp>
          <p:nvSpPr>
            <p:cNvPr id="10291" name="Text Box 51"/>
            <p:cNvSpPr txBox="1">
              <a:spLocks noChangeArrowheads="1"/>
            </p:cNvSpPr>
            <p:nvPr/>
          </p:nvSpPr>
          <p:spPr bwMode="auto">
            <a:xfrm>
              <a:off x="3520" y="2857"/>
              <a:ext cx="260" cy="404"/>
            </a:xfrm>
            <a:prstGeom prst="rect">
              <a:avLst/>
            </a:prstGeom>
            <a:solidFill>
              <a:srgbClr val="62D6A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600"/>
                <a:t>6</a:t>
              </a:r>
            </a:p>
          </p:txBody>
        </p:sp>
        <p:sp>
          <p:nvSpPr>
            <p:cNvPr id="10292" name="Text Box 52"/>
            <p:cNvSpPr txBox="1">
              <a:spLocks noChangeArrowheads="1"/>
            </p:cNvSpPr>
            <p:nvPr/>
          </p:nvSpPr>
          <p:spPr bwMode="auto">
            <a:xfrm>
              <a:off x="4112" y="2856"/>
              <a:ext cx="260" cy="404"/>
            </a:xfrm>
            <a:prstGeom prst="rect">
              <a:avLst/>
            </a:prstGeom>
            <a:solidFill>
              <a:srgbClr val="62D6A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600"/>
                <a:t>7</a:t>
              </a:r>
            </a:p>
          </p:txBody>
        </p:sp>
        <p:sp>
          <p:nvSpPr>
            <p:cNvPr id="10293" name="Text Box 53"/>
            <p:cNvSpPr txBox="1">
              <a:spLocks noChangeArrowheads="1"/>
            </p:cNvSpPr>
            <p:nvPr/>
          </p:nvSpPr>
          <p:spPr bwMode="auto">
            <a:xfrm>
              <a:off x="4668" y="2869"/>
              <a:ext cx="260" cy="404"/>
            </a:xfrm>
            <a:prstGeom prst="rect">
              <a:avLst/>
            </a:prstGeom>
            <a:solidFill>
              <a:srgbClr val="62D6A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600"/>
                <a:t>8</a:t>
              </a:r>
            </a:p>
          </p:txBody>
        </p:sp>
        <p:sp>
          <p:nvSpPr>
            <p:cNvPr id="10294" name="Text Box 54"/>
            <p:cNvSpPr txBox="1">
              <a:spLocks noChangeArrowheads="1"/>
            </p:cNvSpPr>
            <p:nvPr/>
          </p:nvSpPr>
          <p:spPr bwMode="auto">
            <a:xfrm>
              <a:off x="5256" y="2865"/>
              <a:ext cx="260" cy="404"/>
            </a:xfrm>
            <a:prstGeom prst="rect">
              <a:avLst/>
            </a:prstGeom>
            <a:solidFill>
              <a:srgbClr val="62D6A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600"/>
                <a:t>9</a:t>
              </a:r>
            </a:p>
          </p:txBody>
        </p:sp>
        <p:sp>
          <p:nvSpPr>
            <p:cNvPr id="10295" name="Text Box 55"/>
            <p:cNvSpPr txBox="1">
              <a:spLocks noChangeArrowheads="1"/>
            </p:cNvSpPr>
            <p:nvPr/>
          </p:nvSpPr>
          <p:spPr bwMode="auto">
            <a:xfrm>
              <a:off x="2412" y="2845"/>
              <a:ext cx="260" cy="404"/>
            </a:xfrm>
            <a:prstGeom prst="rect">
              <a:avLst/>
            </a:prstGeom>
            <a:solidFill>
              <a:srgbClr val="62D6A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600"/>
                <a:t>4</a:t>
              </a:r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E8E9C-87A5-4E81-9F98-C8E1591C761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0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3" grpId="0" autoUpdateAnimBg="0"/>
      <p:bldP spid="10244" grpId="0" autoUpdateAnimBg="0"/>
      <p:bldP spid="10245" grpId="0" autoUpdateAnimBg="0"/>
      <p:bldP spid="10246" grpId="0" autoUpdateAnimBg="0"/>
      <p:bldP spid="10247" grpId="0" autoUpdateAnimBg="0"/>
      <p:bldP spid="10248" grpId="0" autoUpdateAnimBg="0"/>
      <p:bldP spid="10249" grpId="0" autoUpdateAnimBg="0"/>
      <p:bldP spid="10252" grpId="0" autoUpdateAnimBg="0"/>
      <p:bldP spid="10253" grpId="0" autoUpdateAnimBg="0"/>
      <p:bldP spid="10254" grpId="0" autoUpdateAnimBg="0"/>
      <p:bldP spid="10255" grpId="0" autoUpdateAnimBg="0"/>
      <p:bldP spid="10256" grpId="0" autoUpdateAnimBg="0"/>
      <p:bldP spid="10257" grpId="0" autoUpdateAnimBg="0"/>
      <p:bldP spid="10258" grpId="0" autoUpdateAnimBg="0"/>
      <p:bldP spid="10259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0" y="723900"/>
            <a:ext cx="8634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CC0000"/>
                </a:solidFill>
              </a:rPr>
              <a:t>8.</a:t>
            </a:r>
            <a:r>
              <a:rPr lang="en-US" dirty="0" smtClean="0"/>
              <a:t>   </a:t>
            </a:r>
            <a:r>
              <a:rPr lang="en-US" dirty="0"/>
              <a:t>How many odd four-digit numerals have no repeated digits.   </a:t>
            </a:r>
          </a:p>
        </p:txBody>
      </p:sp>
      <p:sp>
        <p:nvSpPr>
          <p:cNvPr id="12312" name="Text Box 24"/>
          <p:cNvSpPr txBox="1">
            <a:spLocks noChangeArrowheads="1"/>
          </p:cNvSpPr>
          <p:nvPr/>
        </p:nvSpPr>
        <p:spPr bwMode="auto">
          <a:xfrm>
            <a:off x="625475" y="1262063"/>
            <a:ext cx="450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_____ </a:t>
            </a:r>
            <a:r>
              <a:rPr lang="en-US">
                <a:latin typeface="Arial" charset="0"/>
              </a:rPr>
              <a:t>x</a:t>
            </a:r>
            <a:r>
              <a:rPr lang="en-US"/>
              <a:t> ______ </a:t>
            </a:r>
            <a:r>
              <a:rPr lang="en-US">
                <a:latin typeface="Arial" charset="0"/>
              </a:rPr>
              <a:t>x</a:t>
            </a:r>
            <a:r>
              <a:rPr lang="en-US"/>
              <a:t> ______ </a:t>
            </a:r>
            <a:r>
              <a:rPr lang="en-US">
                <a:latin typeface="Arial" charset="0"/>
              </a:rPr>
              <a:t>x</a:t>
            </a:r>
            <a:r>
              <a:rPr lang="en-US"/>
              <a:t> _____</a:t>
            </a:r>
          </a:p>
        </p:txBody>
      </p:sp>
      <p:sp>
        <p:nvSpPr>
          <p:cNvPr id="12313" name="Text Box 25"/>
          <p:cNvSpPr txBox="1">
            <a:spLocks noChangeArrowheads="1"/>
          </p:cNvSpPr>
          <p:nvPr/>
        </p:nvSpPr>
        <p:spPr bwMode="auto">
          <a:xfrm>
            <a:off x="4435475" y="12731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5</a:t>
            </a:r>
          </a:p>
        </p:txBody>
      </p:sp>
      <p:sp>
        <p:nvSpPr>
          <p:cNvPr id="12314" name="Text Box 26"/>
          <p:cNvSpPr txBox="1">
            <a:spLocks noChangeArrowheads="1"/>
          </p:cNvSpPr>
          <p:nvPr/>
        </p:nvSpPr>
        <p:spPr bwMode="auto">
          <a:xfrm>
            <a:off x="930275" y="12731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12315" name="Text Box 27"/>
          <p:cNvSpPr txBox="1">
            <a:spLocks noChangeArrowheads="1"/>
          </p:cNvSpPr>
          <p:nvPr/>
        </p:nvSpPr>
        <p:spPr bwMode="auto">
          <a:xfrm>
            <a:off x="2073275" y="12731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12316" name="Text Box 28"/>
          <p:cNvSpPr txBox="1">
            <a:spLocks noChangeArrowheads="1"/>
          </p:cNvSpPr>
          <p:nvPr/>
        </p:nvSpPr>
        <p:spPr bwMode="auto">
          <a:xfrm>
            <a:off x="3279775" y="12731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7</a:t>
            </a:r>
          </a:p>
        </p:txBody>
      </p:sp>
      <p:sp>
        <p:nvSpPr>
          <p:cNvPr id="12317" name="Text Box 29"/>
          <p:cNvSpPr txBox="1">
            <a:spLocks noChangeArrowheads="1"/>
          </p:cNvSpPr>
          <p:nvPr/>
        </p:nvSpPr>
        <p:spPr bwMode="auto">
          <a:xfrm>
            <a:off x="5181600" y="1387475"/>
            <a:ext cx="1042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= 2240</a:t>
            </a:r>
          </a:p>
        </p:txBody>
      </p:sp>
      <p:sp>
        <p:nvSpPr>
          <p:cNvPr id="12318" name="Text Box 30"/>
          <p:cNvSpPr txBox="1">
            <a:spLocks noChangeArrowheads="1"/>
          </p:cNvSpPr>
          <p:nvPr/>
        </p:nvSpPr>
        <p:spPr bwMode="auto">
          <a:xfrm>
            <a:off x="6629400" y="1455738"/>
            <a:ext cx="18288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The number of</a:t>
            </a:r>
          </a:p>
          <a:p>
            <a:r>
              <a:rPr lang="en-US" sz="2000"/>
              <a:t>odd  four-digit </a:t>
            </a:r>
          </a:p>
          <a:p>
            <a:r>
              <a:rPr lang="en-US" sz="2000"/>
              <a:t>numerals</a:t>
            </a:r>
          </a:p>
          <a:p>
            <a:r>
              <a:rPr lang="en-US" sz="2000"/>
              <a:t>would be </a:t>
            </a:r>
            <a:r>
              <a:rPr lang="en-US" sz="2000">
                <a:solidFill>
                  <a:schemeClr val="accent2"/>
                </a:solidFill>
              </a:rPr>
              <a:t>2240</a:t>
            </a:r>
            <a:r>
              <a:rPr lang="en-US" sz="2000"/>
              <a:t>.</a:t>
            </a:r>
          </a:p>
        </p:txBody>
      </p:sp>
      <p:sp>
        <p:nvSpPr>
          <p:cNvPr id="12319" name="Text Box 31"/>
          <p:cNvSpPr txBox="1">
            <a:spLocks noChangeArrowheads="1"/>
          </p:cNvSpPr>
          <p:nvPr/>
        </p:nvSpPr>
        <p:spPr bwMode="auto">
          <a:xfrm>
            <a:off x="4365625" y="1951038"/>
            <a:ext cx="9525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must be</a:t>
            </a:r>
          </a:p>
          <a:p>
            <a:r>
              <a:rPr lang="en-US" sz="1800">
                <a:solidFill>
                  <a:schemeClr val="accent2"/>
                </a:solidFill>
              </a:rPr>
              <a:t>odd:</a:t>
            </a:r>
          </a:p>
          <a:p>
            <a:r>
              <a:rPr lang="en-US" sz="1800">
                <a:solidFill>
                  <a:schemeClr val="accent2"/>
                </a:solidFill>
              </a:rPr>
              <a:t>1,3,5,7,</a:t>
            </a:r>
          </a:p>
          <a:p>
            <a:r>
              <a:rPr lang="en-US" sz="1800">
                <a:solidFill>
                  <a:schemeClr val="accent2"/>
                </a:solidFill>
              </a:rPr>
              <a:t>or 9</a:t>
            </a:r>
          </a:p>
        </p:txBody>
      </p:sp>
      <p:sp>
        <p:nvSpPr>
          <p:cNvPr id="12320" name="Text Box 32"/>
          <p:cNvSpPr txBox="1">
            <a:spLocks noChangeArrowheads="1"/>
          </p:cNvSpPr>
          <p:nvPr/>
        </p:nvSpPr>
        <p:spPr bwMode="auto">
          <a:xfrm>
            <a:off x="838200" y="1624013"/>
            <a:ext cx="495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CC0000"/>
                </a:solidFill>
              </a:rPr>
              <a:t>1st</a:t>
            </a:r>
          </a:p>
        </p:txBody>
      </p:sp>
      <p:sp>
        <p:nvSpPr>
          <p:cNvPr id="12321" name="Text Box 33"/>
          <p:cNvSpPr txBox="1">
            <a:spLocks noChangeArrowheads="1"/>
          </p:cNvSpPr>
          <p:nvPr/>
        </p:nvSpPr>
        <p:spPr bwMode="auto">
          <a:xfrm>
            <a:off x="1997075" y="1639888"/>
            <a:ext cx="593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CC0000"/>
                </a:solidFill>
              </a:rPr>
              <a:t>2nd</a:t>
            </a:r>
          </a:p>
        </p:txBody>
      </p:sp>
      <p:sp>
        <p:nvSpPr>
          <p:cNvPr id="12322" name="Text Box 34"/>
          <p:cNvSpPr txBox="1">
            <a:spLocks noChangeArrowheads="1"/>
          </p:cNvSpPr>
          <p:nvPr/>
        </p:nvSpPr>
        <p:spPr bwMode="auto">
          <a:xfrm>
            <a:off x="3216275" y="1639888"/>
            <a:ext cx="565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CC0000"/>
                </a:solidFill>
              </a:rPr>
              <a:t>3rd</a:t>
            </a:r>
          </a:p>
        </p:txBody>
      </p:sp>
      <p:sp>
        <p:nvSpPr>
          <p:cNvPr id="12323" name="Text Box 35"/>
          <p:cNvSpPr txBox="1">
            <a:spLocks noChangeArrowheads="1"/>
          </p:cNvSpPr>
          <p:nvPr/>
        </p:nvSpPr>
        <p:spPr bwMode="auto">
          <a:xfrm>
            <a:off x="4359275" y="1639888"/>
            <a:ext cx="536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CC0000"/>
                </a:solidFill>
              </a:rPr>
              <a:t>4th</a:t>
            </a:r>
          </a:p>
        </p:txBody>
      </p:sp>
      <p:sp>
        <p:nvSpPr>
          <p:cNvPr id="12324" name="Text Box 36"/>
          <p:cNvSpPr txBox="1">
            <a:spLocks noChangeArrowheads="1"/>
          </p:cNvSpPr>
          <p:nvPr/>
        </p:nvSpPr>
        <p:spPr bwMode="auto">
          <a:xfrm>
            <a:off x="482600" y="1963738"/>
            <a:ext cx="1314450" cy="146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can not</a:t>
            </a:r>
          </a:p>
          <a:p>
            <a:r>
              <a:rPr lang="en-US" sz="1800">
                <a:solidFill>
                  <a:schemeClr val="accent2"/>
                </a:solidFill>
              </a:rPr>
              <a:t>be a zero</a:t>
            </a:r>
          </a:p>
          <a:p>
            <a:r>
              <a:rPr lang="en-US" sz="1800">
                <a:solidFill>
                  <a:schemeClr val="accent2"/>
                </a:solidFill>
              </a:rPr>
              <a:t>or the same</a:t>
            </a:r>
          </a:p>
          <a:p>
            <a:r>
              <a:rPr lang="en-US" sz="1800">
                <a:solidFill>
                  <a:schemeClr val="accent2"/>
                </a:solidFill>
              </a:rPr>
              <a:t>as the last</a:t>
            </a:r>
          </a:p>
          <a:p>
            <a:r>
              <a:rPr lang="en-US" sz="1800">
                <a:solidFill>
                  <a:schemeClr val="accent2"/>
                </a:solidFill>
              </a:rPr>
              <a:t>digit</a:t>
            </a:r>
          </a:p>
        </p:txBody>
      </p:sp>
      <p:sp>
        <p:nvSpPr>
          <p:cNvPr id="12325" name="Text Box 37"/>
          <p:cNvSpPr txBox="1">
            <a:spLocks noChangeArrowheads="1"/>
          </p:cNvSpPr>
          <p:nvPr/>
        </p:nvSpPr>
        <p:spPr bwMode="auto">
          <a:xfrm>
            <a:off x="1828800" y="1976438"/>
            <a:ext cx="115570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two digits</a:t>
            </a:r>
          </a:p>
          <a:p>
            <a:r>
              <a:rPr lang="en-US" sz="1800">
                <a:solidFill>
                  <a:schemeClr val="accent2"/>
                </a:solidFill>
              </a:rPr>
              <a:t>have been</a:t>
            </a:r>
          </a:p>
          <a:p>
            <a:r>
              <a:rPr lang="en-US" sz="1800">
                <a:solidFill>
                  <a:schemeClr val="accent2"/>
                </a:solidFill>
              </a:rPr>
              <a:t>used</a:t>
            </a:r>
          </a:p>
        </p:txBody>
      </p:sp>
      <p:sp>
        <p:nvSpPr>
          <p:cNvPr id="12326" name="Text Box 38"/>
          <p:cNvSpPr txBox="1">
            <a:spLocks noChangeArrowheads="1"/>
          </p:cNvSpPr>
          <p:nvPr/>
        </p:nvSpPr>
        <p:spPr bwMode="auto">
          <a:xfrm>
            <a:off x="3052763" y="1963738"/>
            <a:ext cx="128270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three digits</a:t>
            </a:r>
          </a:p>
          <a:p>
            <a:r>
              <a:rPr lang="en-US" sz="1800">
                <a:solidFill>
                  <a:schemeClr val="accent2"/>
                </a:solidFill>
              </a:rPr>
              <a:t>have been</a:t>
            </a:r>
          </a:p>
          <a:p>
            <a:r>
              <a:rPr lang="en-US" sz="1800">
                <a:solidFill>
                  <a:schemeClr val="accent2"/>
                </a:solidFill>
              </a:rPr>
              <a:t>used</a:t>
            </a:r>
          </a:p>
        </p:txBody>
      </p:sp>
      <p:sp>
        <p:nvSpPr>
          <p:cNvPr id="12377" name="Text Box 89"/>
          <p:cNvSpPr txBox="1">
            <a:spLocks noChangeArrowheads="1"/>
          </p:cNvSpPr>
          <p:nvPr/>
        </p:nvSpPr>
        <p:spPr bwMode="auto">
          <a:xfrm>
            <a:off x="177800" y="3521075"/>
            <a:ext cx="8097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 pitchFamily="2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pitchFamily="2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pitchFamily="2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pitchFamily="2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pitchFamily="2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9pPr>
          </a:lstStyle>
          <a:p>
            <a:pPr marL="0" indent="0"/>
            <a:r>
              <a:rPr lang="en-US" dirty="0" smtClean="0"/>
              <a:t>9.   Using </a:t>
            </a:r>
            <a:r>
              <a:rPr lang="en-US" dirty="0"/>
              <a:t>any letter from the alphabet, how many four-letter </a:t>
            </a:r>
          </a:p>
          <a:p>
            <a:pPr>
              <a:buFont typeface="Arial" charset="0"/>
              <a:buNone/>
            </a:pPr>
            <a:r>
              <a:rPr lang="en-US" dirty="0"/>
              <a:t>      arrangements are </a:t>
            </a:r>
            <a:r>
              <a:rPr lang="en-US" dirty="0" smtClean="0"/>
              <a:t>possible if repeats are allowed?   </a:t>
            </a:r>
            <a:endParaRPr lang="en-US" dirty="0"/>
          </a:p>
        </p:txBody>
      </p:sp>
      <p:sp>
        <p:nvSpPr>
          <p:cNvPr id="12378" name="Text Box 90"/>
          <p:cNvSpPr txBox="1">
            <a:spLocks noChangeArrowheads="1"/>
          </p:cNvSpPr>
          <p:nvPr/>
        </p:nvSpPr>
        <p:spPr bwMode="auto">
          <a:xfrm>
            <a:off x="803275" y="4306888"/>
            <a:ext cx="450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_____ </a:t>
            </a:r>
            <a:r>
              <a:rPr lang="en-US">
                <a:latin typeface="Arial" charset="0"/>
              </a:rPr>
              <a:t>x</a:t>
            </a:r>
            <a:r>
              <a:rPr lang="en-US"/>
              <a:t> ______ </a:t>
            </a:r>
            <a:r>
              <a:rPr lang="en-US">
                <a:latin typeface="Arial" charset="0"/>
              </a:rPr>
              <a:t>x</a:t>
            </a:r>
            <a:r>
              <a:rPr lang="en-US"/>
              <a:t> ______ </a:t>
            </a:r>
            <a:r>
              <a:rPr lang="en-US">
                <a:latin typeface="Arial" charset="0"/>
              </a:rPr>
              <a:t>x</a:t>
            </a:r>
            <a:r>
              <a:rPr lang="en-US"/>
              <a:t> _____</a:t>
            </a:r>
          </a:p>
        </p:txBody>
      </p:sp>
      <p:sp>
        <p:nvSpPr>
          <p:cNvPr id="12379" name="Text Box 91"/>
          <p:cNvSpPr txBox="1">
            <a:spLocks noChangeArrowheads="1"/>
          </p:cNvSpPr>
          <p:nvPr/>
        </p:nvSpPr>
        <p:spPr bwMode="auto">
          <a:xfrm>
            <a:off x="4613275" y="43180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26</a:t>
            </a:r>
          </a:p>
        </p:txBody>
      </p:sp>
      <p:sp>
        <p:nvSpPr>
          <p:cNvPr id="12380" name="Text Box 92"/>
          <p:cNvSpPr txBox="1">
            <a:spLocks noChangeArrowheads="1"/>
          </p:cNvSpPr>
          <p:nvPr/>
        </p:nvSpPr>
        <p:spPr bwMode="auto">
          <a:xfrm>
            <a:off x="1108075" y="43180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26</a:t>
            </a:r>
          </a:p>
        </p:txBody>
      </p:sp>
      <p:sp>
        <p:nvSpPr>
          <p:cNvPr id="12381" name="Text Box 93"/>
          <p:cNvSpPr txBox="1">
            <a:spLocks noChangeArrowheads="1"/>
          </p:cNvSpPr>
          <p:nvPr/>
        </p:nvSpPr>
        <p:spPr bwMode="auto">
          <a:xfrm>
            <a:off x="2251075" y="43180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26</a:t>
            </a:r>
          </a:p>
        </p:txBody>
      </p:sp>
      <p:sp>
        <p:nvSpPr>
          <p:cNvPr id="12382" name="Text Box 94"/>
          <p:cNvSpPr txBox="1">
            <a:spLocks noChangeArrowheads="1"/>
          </p:cNvSpPr>
          <p:nvPr/>
        </p:nvSpPr>
        <p:spPr bwMode="auto">
          <a:xfrm>
            <a:off x="3457575" y="43180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26</a:t>
            </a:r>
          </a:p>
        </p:txBody>
      </p:sp>
      <p:sp>
        <p:nvSpPr>
          <p:cNvPr id="12383" name="Text Box 95"/>
          <p:cNvSpPr txBox="1">
            <a:spLocks noChangeArrowheads="1"/>
          </p:cNvSpPr>
          <p:nvPr/>
        </p:nvSpPr>
        <p:spPr bwMode="auto">
          <a:xfrm>
            <a:off x="5257800" y="4419600"/>
            <a:ext cx="1423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= 456 976</a:t>
            </a:r>
          </a:p>
        </p:txBody>
      </p:sp>
      <p:sp>
        <p:nvSpPr>
          <p:cNvPr id="12384" name="Text Box 96"/>
          <p:cNvSpPr txBox="1">
            <a:spLocks noChangeArrowheads="1"/>
          </p:cNvSpPr>
          <p:nvPr/>
        </p:nvSpPr>
        <p:spPr bwMode="auto">
          <a:xfrm>
            <a:off x="6807200" y="4500563"/>
            <a:ext cx="211772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The number of</a:t>
            </a:r>
          </a:p>
          <a:p>
            <a:r>
              <a:rPr lang="en-US" sz="2000"/>
              <a:t>four-letter</a:t>
            </a:r>
          </a:p>
          <a:p>
            <a:r>
              <a:rPr lang="en-US" sz="2000"/>
              <a:t>arrangements </a:t>
            </a:r>
          </a:p>
          <a:p>
            <a:r>
              <a:rPr lang="en-US" sz="2000"/>
              <a:t>would be </a:t>
            </a:r>
            <a:r>
              <a:rPr lang="en-US" sz="2000">
                <a:solidFill>
                  <a:schemeClr val="accent2"/>
                </a:solidFill>
              </a:rPr>
              <a:t>456 976</a:t>
            </a:r>
            <a:r>
              <a:rPr lang="en-US" sz="2000"/>
              <a:t>.</a:t>
            </a:r>
          </a:p>
        </p:txBody>
      </p:sp>
      <p:sp>
        <p:nvSpPr>
          <p:cNvPr id="12385" name="Text Box 97"/>
          <p:cNvSpPr txBox="1">
            <a:spLocks noChangeArrowheads="1"/>
          </p:cNvSpPr>
          <p:nvPr/>
        </p:nvSpPr>
        <p:spPr bwMode="auto">
          <a:xfrm>
            <a:off x="1073150" y="4683125"/>
            <a:ext cx="495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CC0000"/>
                </a:solidFill>
              </a:rPr>
              <a:t>1st</a:t>
            </a:r>
          </a:p>
        </p:txBody>
      </p:sp>
      <p:sp>
        <p:nvSpPr>
          <p:cNvPr id="12386" name="Text Box 98"/>
          <p:cNvSpPr txBox="1">
            <a:spLocks noChangeArrowheads="1"/>
          </p:cNvSpPr>
          <p:nvPr/>
        </p:nvSpPr>
        <p:spPr bwMode="auto">
          <a:xfrm>
            <a:off x="2159000" y="4699000"/>
            <a:ext cx="593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CC0000"/>
                </a:solidFill>
              </a:rPr>
              <a:t>2nd</a:t>
            </a:r>
          </a:p>
        </p:txBody>
      </p:sp>
      <p:sp>
        <p:nvSpPr>
          <p:cNvPr id="12387" name="Text Box 99"/>
          <p:cNvSpPr txBox="1">
            <a:spLocks noChangeArrowheads="1"/>
          </p:cNvSpPr>
          <p:nvPr/>
        </p:nvSpPr>
        <p:spPr bwMode="auto">
          <a:xfrm>
            <a:off x="3378200" y="4699000"/>
            <a:ext cx="565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CC0000"/>
                </a:solidFill>
              </a:rPr>
              <a:t>3rd</a:t>
            </a:r>
          </a:p>
        </p:txBody>
      </p:sp>
      <p:sp>
        <p:nvSpPr>
          <p:cNvPr id="12388" name="Text Box 100"/>
          <p:cNvSpPr txBox="1">
            <a:spLocks noChangeArrowheads="1"/>
          </p:cNvSpPr>
          <p:nvPr/>
        </p:nvSpPr>
        <p:spPr bwMode="auto">
          <a:xfrm>
            <a:off x="4521200" y="4699000"/>
            <a:ext cx="536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CC0000"/>
                </a:solidFill>
              </a:rPr>
              <a:t>4th</a:t>
            </a:r>
          </a:p>
        </p:txBody>
      </p:sp>
      <p:sp>
        <p:nvSpPr>
          <p:cNvPr id="12389" name="Text Box 101"/>
          <p:cNvSpPr txBox="1">
            <a:spLocks noChangeArrowheads="1"/>
          </p:cNvSpPr>
          <p:nvPr/>
        </p:nvSpPr>
        <p:spPr bwMode="auto">
          <a:xfrm>
            <a:off x="771525" y="5040313"/>
            <a:ext cx="1098550" cy="146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use any</a:t>
            </a:r>
          </a:p>
          <a:p>
            <a:r>
              <a:rPr lang="en-US" sz="1800">
                <a:solidFill>
                  <a:schemeClr val="accent2"/>
                </a:solidFill>
              </a:rPr>
              <a:t>of the 26</a:t>
            </a:r>
          </a:p>
          <a:p>
            <a:r>
              <a:rPr lang="en-US" sz="1800">
                <a:solidFill>
                  <a:schemeClr val="accent2"/>
                </a:solidFill>
              </a:rPr>
              <a:t>letters of </a:t>
            </a:r>
          </a:p>
          <a:p>
            <a:r>
              <a:rPr lang="en-US" sz="1800">
                <a:solidFill>
                  <a:schemeClr val="accent2"/>
                </a:solidFill>
              </a:rPr>
              <a:t>the</a:t>
            </a:r>
          </a:p>
          <a:p>
            <a:r>
              <a:rPr lang="en-US" sz="1800">
                <a:solidFill>
                  <a:schemeClr val="accent2"/>
                </a:solidFill>
              </a:rPr>
              <a:t>alphabet</a:t>
            </a:r>
          </a:p>
        </p:txBody>
      </p:sp>
      <p:sp>
        <p:nvSpPr>
          <p:cNvPr id="12390" name="Text Box 102"/>
          <p:cNvSpPr txBox="1">
            <a:spLocks noChangeArrowheads="1"/>
          </p:cNvSpPr>
          <p:nvPr/>
        </p:nvSpPr>
        <p:spPr bwMode="auto">
          <a:xfrm>
            <a:off x="2082800" y="5040313"/>
            <a:ext cx="11366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repetition</a:t>
            </a:r>
          </a:p>
          <a:p>
            <a:r>
              <a:rPr lang="en-US" sz="1800">
                <a:solidFill>
                  <a:schemeClr val="accent2"/>
                </a:solidFill>
              </a:rPr>
              <a:t>is</a:t>
            </a:r>
          </a:p>
          <a:p>
            <a:r>
              <a:rPr lang="en-US" sz="1800">
                <a:solidFill>
                  <a:schemeClr val="accent2"/>
                </a:solidFill>
              </a:rPr>
              <a:t>allowed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E8E9C-87A5-4E81-9F98-C8E1591C761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2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2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2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2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3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3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2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2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2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2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2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2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2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2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2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2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2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2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97" dur="500"/>
                                        <p:tgtEl>
                                          <p:spTgt spid="12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2" dur="500"/>
                                        <p:tgtEl>
                                          <p:spTgt spid="12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12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0" dur="500"/>
                                        <p:tgtEl>
                                          <p:spTgt spid="12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4" dur="500"/>
                                        <p:tgtEl>
                                          <p:spTgt spid="12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8" dur="500"/>
                                        <p:tgtEl>
                                          <p:spTgt spid="12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2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2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23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23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2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2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23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23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23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23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123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123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123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123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12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12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123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123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12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12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11" grpId="0" autoUpdateAnimBg="0"/>
      <p:bldP spid="12312" grpId="0" autoUpdateAnimBg="0"/>
      <p:bldP spid="12313" grpId="0" autoUpdateAnimBg="0"/>
      <p:bldP spid="12314" grpId="0" autoUpdateAnimBg="0"/>
      <p:bldP spid="12315" grpId="0" autoUpdateAnimBg="0"/>
      <p:bldP spid="12316" grpId="0" autoUpdateAnimBg="0"/>
      <p:bldP spid="12317" grpId="0" autoUpdateAnimBg="0"/>
      <p:bldP spid="12318" grpId="0" autoUpdateAnimBg="0"/>
      <p:bldP spid="12319" grpId="0" autoUpdateAnimBg="0"/>
      <p:bldP spid="12320" grpId="0" autoUpdateAnimBg="0"/>
      <p:bldP spid="12321" grpId="0" autoUpdateAnimBg="0"/>
      <p:bldP spid="12322" grpId="0" autoUpdateAnimBg="0"/>
      <p:bldP spid="12323" grpId="0" autoUpdateAnimBg="0"/>
      <p:bldP spid="12324" grpId="0" autoUpdateAnimBg="0"/>
      <p:bldP spid="12325" grpId="0" autoUpdateAnimBg="0"/>
      <p:bldP spid="12326" grpId="0" autoUpdateAnimBg="0"/>
      <p:bldP spid="12377" grpId="0" autoUpdateAnimBg="0"/>
      <p:bldP spid="12378" grpId="0" autoUpdateAnimBg="0"/>
      <p:bldP spid="12379" grpId="0" autoUpdateAnimBg="0"/>
      <p:bldP spid="12380" grpId="0" autoUpdateAnimBg="0"/>
      <p:bldP spid="12381" grpId="0" autoUpdateAnimBg="0"/>
      <p:bldP spid="12382" grpId="0" autoUpdateAnimBg="0"/>
      <p:bldP spid="12383" grpId="0" autoUpdateAnimBg="0"/>
      <p:bldP spid="12384" grpId="0" autoUpdateAnimBg="0"/>
      <p:bldP spid="12385" grpId="0" autoUpdateAnimBg="0"/>
      <p:bldP spid="12386" grpId="0" autoUpdateAnimBg="0"/>
      <p:bldP spid="12387" grpId="0" autoUpdateAnimBg="0"/>
      <p:bldP spid="12388" grpId="0" autoUpdateAnimBg="0"/>
      <p:bldP spid="12389" grpId="0" autoUpdateAnimBg="0"/>
      <p:bldP spid="12390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0" y="533400"/>
            <a:ext cx="89553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CC0000"/>
                </a:solidFill>
              </a:rPr>
              <a:t>12.</a:t>
            </a:r>
            <a:r>
              <a:rPr lang="en-US" dirty="0" smtClean="0"/>
              <a:t>   </a:t>
            </a:r>
            <a:r>
              <a:rPr lang="en-US" dirty="0"/>
              <a:t>How many even four-digit numerals have no repeated digits.   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406400" y="2149475"/>
            <a:ext cx="4451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_____ x ______ x ______ x _____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3995738" y="2743200"/>
            <a:ext cx="9525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must be</a:t>
            </a:r>
          </a:p>
          <a:p>
            <a:r>
              <a:rPr lang="en-US" sz="1800" dirty="0">
                <a:solidFill>
                  <a:schemeClr val="accent2"/>
                </a:solidFill>
              </a:rPr>
              <a:t>even:</a:t>
            </a:r>
          </a:p>
          <a:p>
            <a:r>
              <a:rPr lang="en-US" sz="1800" dirty="0" smtClean="0">
                <a:solidFill>
                  <a:schemeClr val="accent2"/>
                </a:solidFill>
              </a:rPr>
              <a:t>2</a:t>
            </a:r>
            <a:r>
              <a:rPr lang="en-US" sz="1800" dirty="0">
                <a:solidFill>
                  <a:schemeClr val="accent2"/>
                </a:solidFill>
              </a:rPr>
              <a:t>, 4, </a:t>
            </a:r>
          </a:p>
          <a:p>
            <a:r>
              <a:rPr lang="en-US" sz="1800" dirty="0">
                <a:solidFill>
                  <a:schemeClr val="accent2"/>
                </a:solidFill>
              </a:rPr>
              <a:t>6, or 8</a:t>
            </a:r>
            <a:endParaRPr lang="en-US" sz="2000" dirty="0">
              <a:solidFill>
                <a:srgbClr val="CC0000"/>
              </a:solidFill>
            </a:endParaRP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406400" y="4860925"/>
            <a:ext cx="4451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_____ x ______ x ______ x _____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4038600" y="5492750"/>
            <a:ext cx="9525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must be</a:t>
            </a:r>
          </a:p>
          <a:p>
            <a:r>
              <a:rPr lang="en-US" sz="1800">
                <a:solidFill>
                  <a:schemeClr val="accent2"/>
                </a:solidFill>
              </a:rPr>
              <a:t>a zero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4216400" y="21494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4216400" y="483076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711200" y="21494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1854200" y="21494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3060700" y="21494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7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635000" y="483076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9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1854200" y="485616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3009900" y="485616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7</a:t>
            </a: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1152525" y="4191000"/>
            <a:ext cx="6463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mtClean="0">
                <a:solidFill>
                  <a:srgbClr val="00CC00"/>
                </a:solidFill>
              </a:rPr>
              <a:t>OR</a:t>
            </a:r>
            <a:endParaRPr lang="en-US">
              <a:solidFill>
                <a:srgbClr val="00CC00"/>
              </a:solidFill>
            </a:endParaRP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4962525" y="2263775"/>
            <a:ext cx="1042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= 1792</a:t>
            </a: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4962525" y="4967288"/>
            <a:ext cx="890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= 504</a:t>
            </a:r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6410325" y="4784725"/>
            <a:ext cx="218757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The number of</a:t>
            </a:r>
          </a:p>
          <a:p>
            <a:r>
              <a:rPr lang="en-US" sz="2000"/>
              <a:t>even four-digit</a:t>
            </a:r>
          </a:p>
          <a:p>
            <a:r>
              <a:rPr lang="en-US" sz="2000"/>
              <a:t>would be </a:t>
            </a:r>
          </a:p>
          <a:p>
            <a:r>
              <a:rPr lang="en-US" sz="2000">
                <a:solidFill>
                  <a:schemeClr val="accent2"/>
                </a:solidFill>
              </a:rPr>
              <a:t>1792 + 504 = 2296</a:t>
            </a:r>
            <a:r>
              <a:rPr lang="en-US" sz="2000"/>
              <a:t>.</a:t>
            </a:r>
          </a:p>
        </p:txBody>
      </p:sp>
      <p:sp>
        <p:nvSpPr>
          <p:cNvPr id="9257" name="Text Box 41"/>
          <p:cNvSpPr txBox="1">
            <a:spLocks noChangeArrowheads="1"/>
          </p:cNvSpPr>
          <p:nvPr/>
        </p:nvSpPr>
        <p:spPr bwMode="auto">
          <a:xfrm>
            <a:off x="619125" y="2438400"/>
            <a:ext cx="495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CC0000"/>
                </a:solidFill>
              </a:rPr>
              <a:t>1st</a:t>
            </a:r>
          </a:p>
        </p:txBody>
      </p:sp>
      <p:sp>
        <p:nvSpPr>
          <p:cNvPr id="9258" name="Text Box 42"/>
          <p:cNvSpPr txBox="1">
            <a:spLocks noChangeArrowheads="1"/>
          </p:cNvSpPr>
          <p:nvPr/>
        </p:nvSpPr>
        <p:spPr bwMode="auto">
          <a:xfrm>
            <a:off x="1778000" y="2454275"/>
            <a:ext cx="593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CC0000"/>
                </a:solidFill>
              </a:rPr>
              <a:t>2nd</a:t>
            </a:r>
          </a:p>
        </p:txBody>
      </p:sp>
      <p:sp>
        <p:nvSpPr>
          <p:cNvPr id="9259" name="Text Box 43"/>
          <p:cNvSpPr txBox="1">
            <a:spLocks noChangeArrowheads="1"/>
          </p:cNvSpPr>
          <p:nvPr/>
        </p:nvSpPr>
        <p:spPr bwMode="auto">
          <a:xfrm>
            <a:off x="2997200" y="2454275"/>
            <a:ext cx="565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CC0000"/>
                </a:solidFill>
              </a:rPr>
              <a:t>3rd</a:t>
            </a:r>
          </a:p>
        </p:txBody>
      </p:sp>
      <p:sp>
        <p:nvSpPr>
          <p:cNvPr id="9260" name="Text Box 44"/>
          <p:cNvSpPr txBox="1">
            <a:spLocks noChangeArrowheads="1"/>
          </p:cNvSpPr>
          <p:nvPr/>
        </p:nvSpPr>
        <p:spPr bwMode="auto">
          <a:xfrm>
            <a:off x="4140200" y="2454275"/>
            <a:ext cx="536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CC0000"/>
                </a:solidFill>
              </a:rPr>
              <a:t>4th</a:t>
            </a:r>
          </a:p>
        </p:txBody>
      </p:sp>
      <p:sp>
        <p:nvSpPr>
          <p:cNvPr id="9261" name="Text Box 45"/>
          <p:cNvSpPr txBox="1">
            <a:spLocks noChangeArrowheads="1"/>
          </p:cNvSpPr>
          <p:nvPr/>
        </p:nvSpPr>
        <p:spPr bwMode="auto">
          <a:xfrm>
            <a:off x="263525" y="2755900"/>
            <a:ext cx="131445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can not</a:t>
            </a:r>
          </a:p>
          <a:p>
            <a:r>
              <a:rPr lang="en-US" sz="1800">
                <a:solidFill>
                  <a:schemeClr val="accent2"/>
                </a:solidFill>
              </a:rPr>
              <a:t>be a zero</a:t>
            </a:r>
          </a:p>
          <a:p>
            <a:r>
              <a:rPr lang="en-US" sz="1800">
                <a:solidFill>
                  <a:schemeClr val="accent2"/>
                </a:solidFill>
              </a:rPr>
              <a:t>or the same</a:t>
            </a:r>
          </a:p>
          <a:p>
            <a:r>
              <a:rPr lang="en-US" sz="1800">
                <a:solidFill>
                  <a:schemeClr val="accent2"/>
                </a:solidFill>
              </a:rPr>
              <a:t>as the last</a:t>
            </a:r>
          </a:p>
          <a:p>
            <a:r>
              <a:rPr lang="en-US" sz="1800">
                <a:solidFill>
                  <a:schemeClr val="accent2"/>
                </a:solidFill>
              </a:rPr>
              <a:t>digit</a:t>
            </a:r>
          </a:p>
        </p:txBody>
      </p:sp>
      <p:sp>
        <p:nvSpPr>
          <p:cNvPr id="9262" name="Text Box 46"/>
          <p:cNvSpPr txBox="1">
            <a:spLocks noChangeArrowheads="1"/>
          </p:cNvSpPr>
          <p:nvPr/>
        </p:nvSpPr>
        <p:spPr bwMode="auto">
          <a:xfrm>
            <a:off x="1609725" y="2768600"/>
            <a:ext cx="11557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two digits</a:t>
            </a:r>
          </a:p>
          <a:p>
            <a:r>
              <a:rPr lang="en-US" sz="1800">
                <a:solidFill>
                  <a:schemeClr val="accent2"/>
                </a:solidFill>
              </a:rPr>
              <a:t>have been</a:t>
            </a:r>
          </a:p>
          <a:p>
            <a:r>
              <a:rPr lang="en-US" sz="1800">
                <a:solidFill>
                  <a:schemeClr val="accent2"/>
                </a:solidFill>
              </a:rPr>
              <a:t>used</a:t>
            </a:r>
          </a:p>
        </p:txBody>
      </p:sp>
      <p:sp>
        <p:nvSpPr>
          <p:cNvPr id="9263" name="Text Box 47"/>
          <p:cNvSpPr txBox="1">
            <a:spLocks noChangeArrowheads="1"/>
          </p:cNvSpPr>
          <p:nvPr/>
        </p:nvSpPr>
        <p:spPr bwMode="auto">
          <a:xfrm>
            <a:off x="2752725" y="2755900"/>
            <a:ext cx="12827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three digits</a:t>
            </a:r>
          </a:p>
          <a:p>
            <a:r>
              <a:rPr lang="en-US" sz="1800">
                <a:solidFill>
                  <a:schemeClr val="accent2"/>
                </a:solidFill>
              </a:rPr>
              <a:t>have been</a:t>
            </a:r>
          </a:p>
          <a:p>
            <a:r>
              <a:rPr lang="en-US" sz="1800">
                <a:solidFill>
                  <a:schemeClr val="accent2"/>
                </a:solidFill>
              </a:rPr>
              <a:t>used</a:t>
            </a:r>
          </a:p>
        </p:txBody>
      </p:sp>
      <p:sp>
        <p:nvSpPr>
          <p:cNvPr id="9264" name="Text Box 48"/>
          <p:cNvSpPr txBox="1">
            <a:spLocks noChangeArrowheads="1"/>
          </p:cNvSpPr>
          <p:nvPr/>
        </p:nvSpPr>
        <p:spPr bwMode="auto">
          <a:xfrm>
            <a:off x="457200" y="974725"/>
            <a:ext cx="6440488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CC00"/>
                </a:solidFill>
              </a:rPr>
              <a:t>There are two cases which must be considered </a:t>
            </a:r>
          </a:p>
          <a:p>
            <a:r>
              <a:rPr lang="en-US">
                <a:solidFill>
                  <a:srgbClr val="00CC00"/>
                </a:solidFill>
              </a:rPr>
              <a:t>when solving this problem:</a:t>
            </a:r>
            <a:r>
              <a:rPr lang="en-US"/>
              <a:t> </a:t>
            </a:r>
            <a:r>
              <a:rPr lang="en-US">
                <a:solidFill>
                  <a:schemeClr val="accent2"/>
                </a:solidFill>
              </a:rPr>
              <a:t>zero as the last digit </a:t>
            </a:r>
          </a:p>
          <a:p>
            <a:r>
              <a:rPr lang="en-US">
                <a:solidFill>
                  <a:schemeClr val="accent2"/>
                </a:solidFill>
              </a:rPr>
              <a:t>and zero not the last digit.</a:t>
            </a:r>
            <a:endParaRPr lang="en-US"/>
          </a:p>
        </p:txBody>
      </p:sp>
      <p:sp>
        <p:nvSpPr>
          <p:cNvPr id="9265" name="Text Box 49"/>
          <p:cNvSpPr txBox="1">
            <a:spLocks noChangeArrowheads="1"/>
          </p:cNvSpPr>
          <p:nvPr/>
        </p:nvSpPr>
        <p:spPr bwMode="auto">
          <a:xfrm>
            <a:off x="546100" y="5187950"/>
            <a:ext cx="495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CC0000"/>
                </a:solidFill>
              </a:rPr>
              <a:t>1st</a:t>
            </a:r>
          </a:p>
        </p:txBody>
      </p:sp>
      <p:sp>
        <p:nvSpPr>
          <p:cNvPr id="9266" name="Text Box 50"/>
          <p:cNvSpPr txBox="1">
            <a:spLocks noChangeArrowheads="1"/>
          </p:cNvSpPr>
          <p:nvPr/>
        </p:nvSpPr>
        <p:spPr bwMode="auto">
          <a:xfrm>
            <a:off x="1704975" y="5203825"/>
            <a:ext cx="593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CC0000"/>
                </a:solidFill>
              </a:rPr>
              <a:t>2nd</a:t>
            </a:r>
          </a:p>
        </p:txBody>
      </p:sp>
      <p:sp>
        <p:nvSpPr>
          <p:cNvPr id="9267" name="Text Box 51"/>
          <p:cNvSpPr txBox="1">
            <a:spLocks noChangeArrowheads="1"/>
          </p:cNvSpPr>
          <p:nvPr/>
        </p:nvSpPr>
        <p:spPr bwMode="auto">
          <a:xfrm>
            <a:off x="2924175" y="5203825"/>
            <a:ext cx="565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CC0000"/>
                </a:solidFill>
              </a:rPr>
              <a:t>3rd</a:t>
            </a:r>
          </a:p>
        </p:txBody>
      </p:sp>
      <p:sp>
        <p:nvSpPr>
          <p:cNvPr id="9268" name="Text Box 52"/>
          <p:cNvSpPr txBox="1">
            <a:spLocks noChangeArrowheads="1"/>
          </p:cNvSpPr>
          <p:nvPr/>
        </p:nvSpPr>
        <p:spPr bwMode="auto">
          <a:xfrm>
            <a:off x="4067175" y="5203825"/>
            <a:ext cx="536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CC0000"/>
                </a:solidFill>
              </a:rPr>
              <a:t>4th</a:t>
            </a:r>
          </a:p>
        </p:txBody>
      </p:sp>
      <p:sp>
        <p:nvSpPr>
          <p:cNvPr id="9269" name="Text Box 53"/>
          <p:cNvSpPr txBox="1">
            <a:spLocks noChangeArrowheads="1"/>
          </p:cNvSpPr>
          <p:nvPr/>
        </p:nvSpPr>
        <p:spPr bwMode="auto">
          <a:xfrm>
            <a:off x="254000" y="5486400"/>
            <a:ext cx="1060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can not</a:t>
            </a:r>
          </a:p>
          <a:p>
            <a:r>
              <a:rPr lang="en-US" sz="1800">
                <a:solidFill>
                  <a:schemeClr val="accent2"/>
                </a:solidFill>
              </a:rPr>
              <a:t>be a zero</a:t>
            </a:r>
          </a:p>
        </p:txBody>
      </p:sp>
      <p:sp>
        <p:nvSpPr>
          <p:cNvPr id="9270" name="Text Box 54"/>
          <p:cNvSpPr txBox="1">
            <a:spLocks noChangeArrowheads="1"/>
          </p:cNvSpPr>
          <p:nvPr/>
        </p:nvSpPr>
        <p:spPr bwMode="auto">
          <a:xfrm>
            <a:off x="1511300" y="5499100"/>
            <a:ext cx="11557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two digits</a:t>
            </a:r>
          </a:p>
          <a:p>
            <a:r>
              <a:rPr lang="en-US" sz="1800">
                <a:solidFill>
                  <a:schemeClr val="accent2"/>
                </a:solidFill>
              </a:rPr>
              <a:t>have been</a:t>
            </a:r>
          </a:p>
          <a:p>
            <a:r>
              <a:rPr lang="en-US" sz="1800">
                <a:solidFill>
                  <a:schemeClr val="accent2"/>
                </a:solidFill>
              </a:rPr>
              <a:t>used</a:t>
            </a:r>
          </a:p>
        </p:txBody>
      </p:sp>
      <p:sp>
        <p:nvSpPr>
          <p:cNvPr id="9271" name="Text Box 55"/>
          <p:cNvSpPr txBox="1">
            <a:spLocks noChangeArrowheads="1"/>
          </p:cNvSpPr>
          <p:nvPr/>
        </p:nvSpPr>
        <p:spPr bwMode="auto">
          <a:xfrm>
            <a:off x="2743200" y="5486400"/>
            <a:ext cx="12827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three digits</a:t>
            </a:r>
          </a:p>
          <a:p>
            <a:r>
              <a:rPr lang="en-US" sz="1800">
                <a:solidFill>
                  <a:schemeClr val="accent2"/>
                </a:solidFill>
              </a:rPr>
              <a:t>have been</a:t>
            </a:r>
          </a:p>
          <a:p>
            <a:r>
              <a:rPr lang="en-US" sz="1800">
                <a:solidFill>
                  <a:schemeClr val="accent2"/>
                </a:solidFill>
              </a:rPr>
              <a:t>used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E8E9C-87A5-4E81-9F98-C8E1591C761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9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9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9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9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9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9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9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0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4" dur="500"/>
                                        <p:tgtEl>
                                          <p:spTgt spid="9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8" dur="500"/>
                                        <p:tgtEl>
                                          <p:spTgt spid="9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2" dur="500"/>
                                        <p:tgtEl>
                                          <p:spTgt spid="9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6" dur="500"/>
                                        <p:tgtEl>
                                          <p:spTgt spid="9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9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9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9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9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9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9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utoUpdateAnimBg="0"/>
      <p:bldP spid="9221" grpId="0" autoUpdateAnimBg="0"/>
      <p:bldP spid="9222" grpId="0" autoUpdateAnimBg="0"/>
      <p:bldP spid="9223" grpId="0" autoUpdateAnimBg="0"/>
      <p:bldP spid="9224" grpId="0" autoUpdateAnimBg="0"/>
      <p:bldP spid="9225" grpId="0" autoUpdateAnimBg="0"/>
      <p:bldP spid="9226" grpId="0" autoUpdateAnimBg="0"/>
      <p:bldP spid="9227" grpId="0" autoUpdateAnimBg="0"/>
      <p:bldP spid="9228" grpId="0" autoUpdateAnimBg="0"/>
      <p:bldP spid="9229" grpId="0" autoUpdateAnimBg="0"/>
      <p:bldP spid="9230" grpId="0" autoUpdateAnimBg="0"/>
      <p:bldP spid="9231" grpId="0" autoUpdateAnimBg="0"/>
      <p:bldP spid="9232" grpId="0" autoUpdateAnimBg="0"/>
      <p:bldP spid="9233" grpId="0" autoUpdateAnimBg="0"/>
      <p:bldP spid="9234" grpId="0" autoUpdateAnimBg="0"/>
      <p:bldP spid="9235" grpId="0" autoUpdateAnimBg="0"/>
      <p:bldP spid="9236" grpId="0" autoUpdateAnimBg="0"/>
      <p:bldP spid="9257" grpId="0" autoUpdateAnimBg="0"/>
      <p:bldP spid="9258" grpId="0" autoUpdateAnimBg="0"/>
      <p:bldP spid="9259" grpId="0" autoUpdateAnimBg="0"/>
      <p:bldP spid="9260" grpId="0" autoUpdateAnimBg="0"/>
      <p:bldP spid="9261" grpId="0" autoUpdateAnimBg="0"/>
      <p:bldP spid="9262" grpId="0" autoUpdateAnimBg="0"/>
      <p:bldP spid="9263" grpId="0" autoUpdateAnimBg="0"/>
      <p:bldP spid="9264" grpId="0" autoUpdateAnimBg="0"/>
      <p:bldP spid="9265" grpId="0" autoUpdateAnimBg="0"/>
      <p:bldP spid="9266" grpId="0" autoUpdateAnimBg="0"/>
      <p:bldP spid="9267" grpId="0" autoUpdateAnimBg="0"/>
      <p:bldP spid="9268" grpId="0" autoUpdateAnimBg="0"/>
      <p:bldP spid="9269" grpId="0" autoUpdateAnimBg="0"/>
      <p:bldP spid="9270" grpId="0" autoUpdateAnimBg="0"/>
      <p:bldP spid="9271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E8E9C-87A5-4E81-9F98-C8E1591C761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04800" y="457200"/>
            <a:ext cx="39869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Permutation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52400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permutation determines the number of ways to </a:t>
            </a:r>
            <a:r>
              <a:rPr lang="en-US" dirty="0" smtClean="0">
                <a:solidFill>
                  <a:srgbClr val="FF0000"/>
                </a:solidFill>
              </a:rPr>
              <a:t>list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FF0000"/>
                </a:solidFill>
              </a:rPr>
              <a:t>arrange</a:t>
            </a:r>
            <a:r>
              <a:rPr lang="en-US" dirty="0" smtClean="0"/>
              <a:t> items.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03267" y="3343870"/>
            <a:ext cx="41408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Combination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22860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Items may be identical or may repeat.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4262735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combination determines the number of ways to </a:t>
            </a:r>
            <a:r>
              <a:rPr lang="en-US" dirty="0" smtClean="0">
                <a:solidFill>
                  <a:srgbClr val="FF0000"/>
                </a:solidFill>
              </a:rPr>
              <a:t>group</a:t>
            </a:r>
            <a:r>
              <a:rPr lang="en-US" dirty="0" smtClean="0"/>
              <a:t> items.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48768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Items must be unique and may not be repeated.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27432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Many permutations question may be computed by using FCP.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215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30968" y="152400"/>
            <a:ext cx="890825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CC0000"/>
                </a:solidFill>
              </a:rPr>
              <a:t>1.</a:t>
            </a:r>
            <a:r>
              <a:rPr lang="en-US" dirty="0"/>
              <a:t>   Colleen has </a:t>
            </a:r>
            <a:r>
              <a:rPr lang="en-US" dirty="0" smtClean="0"/>
              <a:t>six different </a:t>
            </a:r>
            <a:r>
              <a:rPr lang="en-US" dirty="0"/>
              <a:t>blouses, four </a:t>
            </a:r>
            <a:r>
              <a:rPr lang="en-US" dirty="0" smtClean="0"/>
              <a:t>unique skirts </a:t>
            </a:r>
            <a:r>
              <a:rPr lang="en-US" dirty="0"/>
              <a:t>and four </a:t>
            </a:r>
            <a:r>
              <a:rPr lang="en-US" dirty="0" smtClean="0"/>
              <a:t>sweaters of different colours.  </a:t>
            </a:r>
            <a:r>
              <a:rPr lang="en-US" dirty="0"/>
              <a:t>How </a:t>
            </a:r>
            <a:r>
              <a:rPr lang="en-US" dirty="0" smtClean="0"/>
              <a:t>many </a:t>
            </a:r>
            <a:r>
              <a:rPr lang="en-US" dirty="0"/>
              <a:t>different outfits can she choose from, assuming that she </a:t>
            </a:r>
            <a:r>
              <a:rPr lang="en-US" dirty="0" smtClean="0"/>
              <a:t>wears </a:t>
            </a:r>
            <a:r>
              <a:rPr lang="en-US" dirty="0"/>
              <a:t>three items at once?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1197768" y="1236662"/>
            <a:ext cx="3419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_____ </a:t>
            </a:r>
            <a:r>
              <a:rPr lang="en-US" dirty="0">
                <a:latin typeface="Arial" charset="0"/>
              </a:rPr>
              <a:t>x</a:t>
            </a:r>
            <a:r>
              <a:rPr lang="en-US" dirty="0"/>
              <a:t> ______ </a:t>
            </a:r>
            <a:r>
              <a:rPr lang="en-US" dirty="0">
                <a:latin typeface="Arial" charset="0"/>
              </a:rPr>
              <a:t>x</a:t>
            </a:r>
            <a:r>
              <a:rPr lang="en-US" dirty="0"/>
              <a:t> ______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210468" y="1571625"/>
            <a:ext cx="920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CC0000"/>
                </a:solidFill>
              </a:rPr>
              <a:t>Blouses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2439193" y="1560512"/>
            <a:ext cx="768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CC0000"/>
                </a:solidFill>
              </a:rPr>
              <a:t>Skirts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3575843" y="1573212"/>
            <a:ext cx="1060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CC0000"/>
                </a:solidFill>
              </a:rPr>
              <a:t>Sweaters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442243" y="12160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6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2661443" y="12160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3804443" y="123825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4566443" y="1323975"/>
            <a:ext cx="1458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= 96 ways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756443" y="2667000"/>
            <a:ext cx="6042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Colleen can select an outfit 96 different ways.</a:t>
            </a: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0" y="3284538"/>
            <a:ext cx="90392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2.</a:t>
            </a:r>
            <a:r>
              <a:rPr lang="en-US"/>
              <a:t>   The final score in a soccer game is 5 to 4 for team A.  How many </a:t>
            </a:r>
          </a:p>
          <a:p>
            <a:r>
              <a:rPr lang="en-US"/>
              <a:t>      different half-time scores are possible?</a:t>
            </a: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777875" y="4248150"/>
            <a:ext cx="2259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_____ </a:t>
            </a:r>
            <a:r>
              <a:rPr lang="en-US">
                <a:latin typeface="Arial" charset="0"/>
              </a:rPr>
              <a:t>x</a:t>
            </a:r>
            <a:r>
              <a:rPr lang="en-US"/>
              <a:t> ______ </a:t>
            </a:r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731838" y="4605338"/>
            <a:ext cx="965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CC0000"/>
                </a:solidFill>
              </a:rPr>
              <a:t>Team A</a:t>
            </a:r>
          </a:p>
          <a:p>
            <a:r>
              <a:rPr lang="en-US" sz="1800">
                <a:solidFill>
                  <a:srgbClr val="CC0000"/>
                </a:solidFill>
              </a:rPr>
              <a:t>  (0 - 5)</a:t>
            </a:r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1865313" y="4616450"/>
            <a:ext cx="9525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CC0000"/>
                </a:solidFill>
              </a:rPr>
              <a:t>Team B</a:t>
            </a:r>
          </a:p>
          <a:p>
            <a:r>
              <a:rPr lang="en-US" sz="1800">
                <a:solidFill>
                  <a:srgbClr val="CC0000"/>
                </a:solidFill>
              </a:rPr>
              <a:t>  (0 - 4)</a:t>
            </a:r>
          </a:p>
        </p:txBody>
      </p:sp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1052513" y="424815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6</a:t>
            </a:r>
          </a:p>
        </p:txBody>
      </p:sp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2163763" y="424815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5</a:t>
            </a:r>
          </a:p>
        </p:txBody>
      </p:sp>
      <p:sp>
        <p:nvSpPr>
          <p:cNvPr id="23" name="Text Box 8"/>
          <p:cNvSpPr txBox="1">
            <a:spLocks noChangeArrowheads="1"/>
          </p:cNvSpPr>
          <p:nvPr/>
        </p:nvSpPr>
        <p:spPr bwMode="auto">
          <a:xfrm>
            <a:off x="4191000" y="4243388"/>
            <a:ext cx="35639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There are </a:t>
            </a:r>
            <a:r>
              <a:rPr lang="en-US" sz="2000">
                <a:solidFill>
                  <a:srgbClr val="CC0000"/>
                </a:solidFill>
              </a:rPr>
              <a:t>30 different possible</a:t>
            </a:r>
            <a:r>
              <a:rPr lang="en-US" sz="2000"/>
              <a:t> </a:t>
            </a:r>
          </a:p>
          <a:p>
            <a:r>
              <a:rPr lang="en-US" sz="2000"/>
              <a:t>half-time scores.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E8E9C-87A5-4E81-9F98-C8E1591C761E}" type="slidenum">
              <a:rPr lang="en-US" smtClean="0"/>
              <a:pPr/>
              <a:t>3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1214438" y="1939925"/>
            <a:ext cx="3421855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TextBox 5"/>
          <p:cNvSpPr txBox="1"/>
          <p:nvPr/>
        </p:nvSpPr>
        <p:spPr>
          <a:xfrm>
            <a:off x="2785646" y="20574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311945" y="5410200"/>
            <a:ext cx="3421855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TextBox 24"/>
          <p:cNvSpPr txBox="1"/>
          <p:nvPr/>
        </p:nvSpPr>
        <p:spPr>
          <a:xfrm>
            <a:off x="1883153" y="552767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4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0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000"/>
                            </p:stCondLst>
                            <p:childTnLst>
                              <p:par>
                                <p:cTn id="82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3500"/>
                            </p:stCondLst>
                            <p:childTnLst>
                              <p:par>
                                <p:cTn id="87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0"/>
                            </p:stCondLst>
                            <p:childTnLst>
                              <p:par>
                                <p:cTn id="92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  <p:bldP spid="16387" grpId="0" autoUpdateAnimBg="0"/>
      <p:bldP spid="16388" grpId="0" autoUpdateAnimBg="0"/>
      <p:bldP spid="16389" grpId="0" autoUpdateAnimBg="0"/>
      <p:bldP spid="16390" grpId="0" autoUpdateAnimBg="0"/>
      <p:bldP spid="16391" grpId="0" autoUpdateAnimBg="0"/>
      <p:bldP spid="16392" grpId="0" autoUpdateAnimBg="0"/>
      <p:bldP spid="16393" grpId="0" autoUpdateAnimBg="0"/>
      <p:bldP spid="16394" grpId="0" autoUpdateAnimBg="0"/>
      <p:bldP spid="16395" grpId="0" autoUpdateAnimBg="0"/>
      <p:bldP spid="17" grpId="0" autoUpdateAnimBg="0"/>
      <p:bldP spid="18" grpId="0" autoUpdateAnimBg="0"/>
      <p:bldP spid="19" grpId="0" build="p" autoUpdateAnimBg="0" advAuto="1000"/>
      <p:bldP spid="20" grpId="0" build="p" autoUpdateAnimBg="0" advAuto="1000"/>
      <p:bldP spid="21" grpId="0" autoUpdateAnimBg="0"/>
      <p:bldP spid="22" grpId="0" autoUpdateAnimBg="0"/>
      <p:bldP spid="23" grpId="0" autoUpdateAnimBg="0"/>
      <p:bldP spid="6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5"/>
          <p:cNvSpPr txBox="1">
            <a:spLocks noChangeArrowheads="1"/>
          </p:cNvSpPr>
          <p:nvPr/>
        </p:nvSpPr>
        <p:spPr bwMode="auto">
          <a:xfrm>
            <a:off x="-92075" y="457200"/>
            <a:ext cx="8351261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C0000"/>
                </a:solidFill>
              </a:rPr>
              <a:t>3.</a:t>
            </a:r>
            <a:r>
              <a:rPr lang="en-US" dirty="0"/>
              <a:t>   How many </a:t>
            </a:r>
            <a:r>
              <a:rPr lang="en-US" dirty="0" smtClean="0"/>
              <a:t>different arrangements </a:t>
            </a:r>
            <a:r>
              <a:rPr lang="en-US" dirty="0"/>
              <a:t>can be made from the </a:t>
            </a:r>
          </a:p>
          <a:p>
            <a:r>
              <a:rPr lang="en-US" dirty="0"/>
              <a:t>      letters of the word </a:t>
            </a:r>
            <a:r>
              <a:rPr lang="en-US" dirty="0" smtClean="0">
                <a:solidFill>
                  <a:schemeClr val="accent2"/>
                </a:solidFill>
              </a:rPr>
              <a:t>CAT</a:t>
            </a:r>
            <a:r>
              <a:rPr lang="en-US" dirty="0" smtClean="0"/>
              <a:t>, </a:t>
            </a:r>
            <a:r>
              <a:rPr lang="en-US" dirty="0"/>
              <a:t>if no letter can be used more than </a:t>
            </a:r>
          </a:p>
          <a:p>
            <a:r>
              <a:rPr lang="en-US" dirty="0"/>
              <a:t>      </a:t>
            </a:r>
            <a:r>
              <a:rPr lang="en-US" dirty="0" smtClean="0"/>
              <a:t>once.</a:t>
            </a:r>
            <a:endParaRPr lang="en-US" dirty="0"/>
          </a:p>
        </p:txBody>
      </p:sp>
      <p:sp>
        <p:nvSpPr>
          <p:cNvPr id="3" name="Text Box 16"/>
          <p:cNvSpPr txBox="1">
            <a:spLocks noChangeArrowheads="1"/>
          </p:cNvSpPr>
          <p:nvPr/>
        </p:nvSpPr>
        <p:spPr bwMode="auto">
          <a:xfrm>
            <a:off x="1050925" y="1600200"/>
            <a:ext cx="297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____  </a:t>
            </a:r>
            <a:r>
              <a:rPr lang="en-US">
                <a:latin typeface="Arial" charset="0"/>
              </a:rPr>
              <a:t>x </a:t>
            </a:r>
            <a:r>
              <a:rPr lang="en-US"/>
              <a:t> ____  </a:t>
            </a:r>
            <a:r>
              <a:rPr lang="en-US">
                <a:latin typeface="Arial" charset="0"/>
              </a:rPr>
              <a:t>x </a:t>
            </a:r>
            <a:r>
              <a:rPr lang="en-US"/>
              <a:t> ____</a:t>
            </a:r>
          </a:p>
        </p:txBody>
      </p:sp>
      <p:sp>
        <p:nvSpPr>
          <p:cNvPr id="4" name="Text Box 18"/>
          <p:cNvSpPr txBox="1">
            <a:spLocks noChangeArrowheads="1"/>
          </p:cNvSpPr>
          <p:nvPr/>
        </p:nvSpPr>
        <p:spPr bwMode="auto">
          <a:xfrm>
            <a:off x="1219200" y="1627188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3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2330450" y="1627188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2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6" name="Text Box 20"/>
          <p:cNvSpPr txBox="1">
            <a:spLocks noChangeArrowheads="1"/>
          </p:cNvSpPr>
          <p:nvPr/>
        </p:nvSpPr>
        <p:spPr bwMode="auto">
          <a:xfrm>
            <a:off x="3473450" y="1627188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1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7" name="Text Box 27"/>
          <p:cNvSpPr txBox="1">
            <a:spLocks noChangeArrowheads="1"/>
          </p:cNvSpPr>
          <p:nvPr/>
        </p:nvSpPr>
        <p:spPr bwMode="auto">
          <a:xfrm>
            <a:off x="5562600" y="1981200"/>
            <a:ext cx="3320268" cy="830997"/>
          </a:xfrm>
          <a:prstGeom prst="rect">
            <a:avLst/>
          </a:prstGeom>
          <a:noFill/>
          <a:ln w="76200" cmpd="tri">
            <a:solidFill>
              <a:srgbClr val="D6009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There are </a:t>
            </a:r>
            <a:r>
              <a:rPr lang="en-US" dirty="0" smtClean="0">
                <a:solidFill>
                  <a:srgbClr val="CC0000"/>
                </a:solidFill>
              </a:rPr>
              <a:t>6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chemeClr val="accent2"/>
                </a:solidFill>
              </a:rPr>
              <a:t>three-letter </a:t>
            </a:r>
          </a:p>
          <a:p>
            <a:r>
              <a:rPr lang="en-US" dirty="0">
                <a:solidFill>
                  <a:schemeClr val="accent2"/>
                </a:solidFill>
              </a:rPr>
              <a:t>arrangements.</a:t>
            </a:r>
          </a:p>
        </p:txBody>
      </p:sp>
      <p:sp>
        <p:nvSpPr>
          <p:cNvPr id="8" name="Rectangle 32"/>
          <p:cNvSpPr>
            <a:spLocks noChangeArrowheads="1"/>
          </p:cNvSpPr>
          <p:nvPr/>
        </p:nvSpPr>
        <p:spPr bwMode="auto">
          <a:xfrm>
            <a:off x="0" y="0"/>
            <a:ext cx="630653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C0000"/>
                </a:solidFill>
              </a:rPr>
              <a:t>Applying the Fundamental Counting </a:t>
            </a:r>
            <a:r>
              <a:rPr lang="en-US" dirty="0" smtClean="0">
                <a:solidFill>
                  <a:srgbClr val="CC0000"/>
                </a:solidFill>
              </a:rPr>
              <a:t>Principle</a:t>
            </a:r>
            <a:endParaRPr lang="en-US" dirty="0">
              <a:solidFill>
                <a:srgbClr val="CC0000"/>
              </a:solidFill>
            </a:endParaRPr>
          </a:p>
        </p:txBody>
      </p:sp>
      <p:sp>
        <p:nvSpPr>
          <p:cNvPr id="9" name="Text Box 33"/>
          <p:cNvSpPr txBox="1">
            <a:spLocks noChangeArrowheads="1"/>
          </p:cNvSpPr>
          <p:nvPr/>
        </p:nvSpPr>
        <p:spPr bwMode="auto">
          <a:xfrm>
            <a:off x="1219200" y="1992313"/>
            <a:ext cx="2689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CC0000"/>
                </a:solidFill>
              </a:rPr>
              <a:t>1st</a:t>
            </a:r>
            <a:r>
              <a:rPr lang="en-US" sz="2000" baseline="30000">
                <a:solidFill>
                  <a:srgbClr val="CC0000"/>
                </a:solidFill>
              </a:rPr>
              <a:t>                 </a:t>
            </a:r>
            <a:r>
              <a:rPr lang="en-US" sz="2000">
                <a:solidFill>
                  <a:srgbClr val="CC0000"/>
                </a:solidFill>
              </a:rPr>
              <a:t>2nd</a:t>
            </a:r>
            <a:r>
              <a:rPr lang="en-US" sz="2000" baseline="30000">
                <a:solidFill>
                  <a:srgbClr val="CC0000"/>
                </a:solidFill>
              </a:rPr>
              <a:t>                 </a:t>
            </a:r>
            <a:r>
              <a:rPr lang="en-US" sz="2000">
                <a:solidFill>
                  <a:srgbClr val="CC0000"/>
                </a:solidFill>
              </a:rPr>
              <a:t>3rd</a:t>
            </a:r>
          </a:p>
        </p:txBody>
      </p:sp>
      <p:sp>
        <p:nvSpPr>
          <p:cNvPr id="13" name="Text Box 40"/>
          <p:cNvSpPr txBox="1">
            <a:spLocks noChangeArrowheads="1"/>
          </p:cNvSpPr>
          <p:nvPr/>
        </p:nvSpPr>
        <p:spPr bwMode="auto">
          <a:xfrm>
            <a:off x="53975" y="3276600"/>
            <a:ext cx="878522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 pitchFamily="2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pitchFamily="2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pitchFamily="2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pitchFamily="2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pitchFamily="2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9pPr>
          </a:lstStyle>
          <a:p>
            <a:pPr>
              <a:buFont typeface="Arial" charset="0"/>
              <a:buAutoNum type="arabicPeriod" startAt="4"/>
            </a:pPr>
            <a:r>
              <a:rPr lang="en-US" dirty="0"/>
              <a:t>If all the letters in the word </a:t>
            </a:r>
            <a:r>
              <a:rPr lang="en-US" dirty="0" smtClean="0">
                <a:solidFill>
                  <a:schemeClr val="accent2"/>
                </a:solidFill>
              </a:rPr>
              <a:t>FACETIOUS</a:t>
            </a:r>
            <a:r>
              <a:rPr lang="en-US" dirty="0" smtClean="0"/>
              <a:t> </a:t>
            </a:r>
            <a:r>
              <a:rPr lang="en-US" dirty="0"/>
              <a:t>are </a:t>
            </a:r>
            <a:r>
              <a:rPr lang="en-US" dirty="0" smtClean="0"/>
              <a:t>used with no letters repeated, </a:t>
            </a:r>
            <a:r>
              <a:rPr lang="en-US" dirty="0"/>
              <a:t>how </a:t>
            </a:r>
            <a:r>
              <a:rPr lang="en-US" dirty="0" smtClean="0"/>
              <a:t>many different </a:t>
            </a:r>
            <a:r>
              <a:rPr lang="en-US" dirty="0"/>
              <a:t>arrangements can be </a:t>
            </a:r>
            <a:r>
              <a:rPr lang="en-US" dirty="0" smtClean="0"/>
              <a:t>made?</a:t>
            </a:r>
            <a:endParaRPr lang="en-US" dirty="0"/>
          </a:p>
        </p:txBody>
      </p:sp>
      <p:sp>
        <p:nvSpPr>
          <p:cNvPr id="14" name="Text Box 41"/>
          <p:cNvSpPr txBox="1">
            <a:spLocks noChangeArrowheads="1"/>
          </p:cNvSpPr>
          <p:nvPr/>
        </p:nvSpPr>
        <p:spPr bwMode="auto">
          <a:xfrm>
            <a:off x="526336" y="4311650"/>
            <a:ext cx="808426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___  </a:t>
            </a:r>
            <a:r>
              <a:rPr lang="en-US" dirty="0">
                <a:latin typeface="Arial" charset="0"/>
              </a:rPr>
              <a:t>x </a:t>
            </a:r>
            <a:r>
              <a:rPr lang="en-US" dirty="0"/>
              <a:t> </a:t>
            </a:r>
            <a:r>
              <a:rPr lang="en-US" dirty="0" smtClean="0"/>
              <a:t>___  </a:t>
            </a:r>
            <a:r>
              <a:rPr lang="en-US" dirty="0">
                <a:latin typeface="Arial" charset="0"/>
              </a:rPr>
              <a:t>x </a:t>
            </a:r>
            <a:r>
              <a:rPr lang="en-US" dirty="0"/>
              <a:t> </a:t>
            </a:r>
            <a:r>
              <a:rPr lang="en-US" dirty="0" smtClean="0"/>
              <a:t>___  </a:t>
            </a:r>
            <a:r>
              <a:rPr lang="en-US" dirty="0">
                <a:latin typeface="Arial" charset="0"/>
              </a:rPr>
              <a:t>x </a:t>
            </a:r>
            <a:r>
              <a:rPr lang="en-US" dirty="0" smtClean="0"/>
              <a:t>___  </a:t>
            </a:r>
            <a:r>
              <a:rPr lang="en-US" dirty="0">
                <a:latin typeface="Arial" charset="0"/>
              </a:rPr>
              <a:t>x </a:t>
            </a:r>
            <a:r>
              <a:rPr lang="en-US" dirty="0"/>
              <a:t> </a:t>
            </a:r>
            <a:r>
              <a:rPr lang="en-US" dirty="0" smtClean="0"/>
              <a:t>___ </a:t>
            </a:r>
            <a:r>
              <a:rPr lang="en-US" dirty="0" smtClean="0">
                <a:latin typeface="Arial" charset="0"/>
              </a:rPr>
              <a:t>x </a:t>
            </a:r>
            <a:r>
              <a:rPr lang="en-US" dirty="0" smtClean="0"/>
              <a:t> ___  </a:t>
            </a:r>
            <a:r>
              <a:rPr lang="en-US" dirty="0" smtClean="0">
                <a:latin typeface="Arial" charset="0"/>
              </a:rPr>
              <a:t>x </a:t>
            </a:r>
            <a:r>
              <a:rPr lang="en-US" dirty="0" smtClean="0"/>
              <a:t> ___ </a:t>
            </a:r>
            <a:r>
              <a:rPr lang="en-US" dirty="0" smtClean="0">
                <a:latin typeface="Arial" charset="0"/>
              </a:rPr>
              <a:t>x </a:t>
            </a:r>
            <a:r>
              <a:rPr lang="en-US" dirty="0" smtClean="0"/>
              <a:t>___  </a:t>
            </a:r>
            <a:r>
              <a:rPr lang="en-US" dirty="0" smtClean="0">
                <a:latin typeface="Arial" charset="0"/>
              </a:rPr>
              <a:t>x </a:t>
            </a:r>
            <a:r>
              <a:rPr lang="en-US" dirty="0" smtClean="0"/>
              <a:t> ___</a:t>
            </a:r>
          </a:p>
          <a:p>
            <a:endParaRPr lang="en-US" dirty="0"/>
          </a:p>
        </p:txBody>
      </p:sp>
      <p:sp>
        <p:nvSpPr>
          <p:cNvPr id="15" name="Text Box 42"/>
          <p:cNvSpPr txBox="1">
            <a:spLocks noChangeArrowheads="1"/>
          </p:cNvSpPr>
          <p:nvPr/>
        </p:nvSpPr>
        <p:spPr bwMode="auto">
          <a:xfrm>
            <a:off x="762000" y="4311650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9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6" name="Text Box 43"/>
          <p:cNvSpPr txBox="1">
            <a:spLocks noChangeArrowheads="1"/>
          </p:cNvSpPr>
          <p:nvPr/>
        </p:nvSpPr>
        <p:spPr bwMode="auto">
          <a:xfrm>
            <a:off x="1676400" y="4311650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8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7" name="Text Box 44"/>
          <p:cNvSpPr txBox="1">
            <a:spLocks noChangeArrowheads="1"/>
          </p:cNvSpPr>
          <p:nvPr/>
        </p:nvSpPr>
        <p:spPr bwMode="auto">
          <a:xfrm>
            <a:off x="2667000" y="4311650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7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9" name="Text Box 49"/>
          <p:cNvSpPr txBox="1">
            <a:spLocks noChangeArrowheads="1"/>
          </p:cNvSpPr>
          <p:nvPr/>
        </p:nvSpPr>
        <p:spPr bwMode="auto">
          <a:xfrm>
            <a:off x="3429000" y="4311650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6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0" name="Text Box 50"/>
          <p:cNvSpPr txBox="1">
            <a:spLocks noChangeArrowheads="1"/>
          </p:cNvSpPr>
          <p:nvPr/>
        </p:nvSpPr>
        <p:spPr bwMode="auto">
          <a:xfrm>
            <a:off x="4419600" y="4311650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5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1" name="Text Box 51"/>
          <p:cNvSpPr txBox="1">
            <a:spLocks noChangeArrowheads="1"/>
          </p:cNvSpPr>
          <p:nvPr/>
        </p:nvSpPr>
        <p:spPr bwMode="auto">
          <a:xfrm>
            <a:off x="573961" y="5184050"/>
            <a:ext cx="2539541" cy="830997"/>
          </a:xfrm>
          <a:prstGeom prst="rect">
            <a:avLst/>
          </a:prstGeom>
          <a:noFill/>
          <a:ln w="76200" cmpd="tri">
            <a:solidFill>
              <a:srgbClr val="D6009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There are </a:t>
            </a:r>
            <a:r>
              <a:rPr lang="en-US" dirty="0" smtClean="0">
                <a:solidFill>
                  <a:srgbClr val="CC0000"/>
                </a:solidFill>
              </a:rPr>
              <a:t>362 880</a:t>
            </a:r>
            <a:endParaRPr lang="en-US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arrangements.</a:t>
            </a:r>
          </a:p>
        </p:txBody>
      </p:sp>
      <p:sp>
        <p:nvSpPr>
          <p:cNvPr id="22" name="Text Box 49"/>
          <p:cNvSpPr txBox="1">
            <a:spLocks noChangeArrowheads="1"/>
          </p:cNvSpPr>
          <p:nvPr/>
        </p:nvSpPr>
        <p:spPr bwMode="auto">
          <a:xfrm>
            <a:off x="5224046" y="4298196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23" name="Text Box 50"/>
          <p:cNvSpPr txBox="1">
            <a:spLocks noChangeArrowheads="1"/>
          </p:cNvSpPr>
          <p:nvPr/>
        </p:nvSpPr>
        <p:spPr bwMode="auto">
          <a:xfrm>
            <a:off x="6214646" y="4298196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24" name="Text Box 49"/>
          <p:cNvSpPr txBox="1">
            <a:spLocks noChangeArrowheads="1"/>
          </p:cNvSpPr>
          <p:nvPr/>
        </p:nvSpPr>
        <p:spPr bwMode="auto">
          <a:xfrm>
            <a:off x="6934200" y="4284742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25" name="Text Box 50"/>
          <p:cNvSpPr txBox="1">
            <a:spLocks noChangeArrowheads="1"/>
          </p:cNvSpPr>
          <p:nvPr/>
        </p:nvSpPr>
        <p:spPr bwMode="auto">
          <a:xfrm>
            <a:off x="7924800" y="4284742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Math30-1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E8E9C-87A5-4E81-9F98-C8E1591C761E}" type="slidenum">
              <a:rPr lang="en-US" smtClean="0"/>
              <a:pPr/>
              <a:t>4</a:t>
            </a:fld>
            <a:endParaRPr lang="en-US"/>
          </a:p>
        </p:txBody>
      </p:sp>
      <p:cxnSp>
        <p:nvCxnSpPr>
          <p:cNvPr id="28" name="Straight Connector 27"/>
          <p:cNvCxnSpPr/>
          <p:nvPr/>
        </p:nvCxnSpPr>
        <p:spPr bwMode="auto">
          <a:xfrm>
            <a:off x="845345" y="2514600"/>
            <a:ext cx="3421855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TextBox 28"/>
          <p:cNvSpPr txBox="1"/>
          <p:nvPr/>
        </p:nvSpPr>
        <p:spPr>
          <a:xfrm>
            <a:off x="2416553" y="263207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 bwMode="auto">
          <a:xfrm>
            <a:off x="527925" y="5020409"/>
            <a:ext cx="7930275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TextBox 30"/>
          <p:cNvSpPr txBox="1"/>
          <p:nvPr/>
        </p:nvSpPr>
        <p:spPr>
          <a:xfrm>
            <a:off x="4279880" y="513788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2" name="Text Box 51"/>
          <p:cNvSpPr txBox="1">
            <a:spLocks noChangeArrowheads="1"/>
          </p:cNvSpPr>
          <p:nvPr/>
        </p:nvSpPr>
        <p:spPr bwMode="auto">
          <a:xfrm>
            <a:off x="5562600" y="5336449"/>
            <a:ext cx="2719078" cy="830997"/>
          </a:xfrm>
          <a:prstGeom prst="rect">
            <a:avLst/>
          </a:prstGeom>
          <a:noFill/>
          <a:ln w="76200" cmpd="tri">
            <a:solidFill>
              <a:srgbClr val="D6009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What if there were 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26 letters?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747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autoUpdateAnimBg="0"/>
      <p:bldP spid="4" grpId="0" autoUpdateAnimBg="0"/>
      <p:bldP spid="5" grpId="0" autoUpdateAnimBg="0"/>
      <p:bldP spid="6" grpId="0" autoUpdateAnimBg="0"/>
      <p:bldP spid="7" grpId="0" animBg="1" autoUpdateAnimBg="0"/>
      <p:bldP spid="8" grpId="0" autoUpdateAnimBg="0"/>
      <p:bldP spid="9" grpId="0" autoUpdateAnimBg="0"/>
      <p:bldP spid="13" grpId="0" autoUpdateAnimBg="0"/>
      <p:bldP spid="14" grpId="0" autoUpdateAnimBg="0"/>
      <p:bldP spid="15" grpId="0" autoUpdateAnimBg="0"/>
      <p:bldP spid="16" grpId="0" autoUpdateAnimBg="0"/>
      <p:bldP spid="17" grpId="0" autoUpdateAnimBg="0"/>
      <p:bldP spid="19" grpId="0" autoUpdateAnimBg="0"/>
      <p:bldP spid="20" grpId="0" autoUpdateAnimBg="0"/>
      <p:bldP spid="21" grpId="0" animBg="1" autoUpdateAnimBg="0"/>
      <p:bldP spid="22" grpId="0" autoUpdateAnimBg="0"/>
      <p:bldP spid="23" grpId="0" autoUpdateAnimBg="0"/>
      <p:bldP spid="24" grpId="0" autoUpdateAnimBg="0"/>
      <p:bldP spid="25" grpId="0" autoUpdateAnimBg="0"/>
      <p:bldP spid="29" grpId="0"/>
      <p:bldP spid="31" grpId="0"/>
      <p:bldP spid="32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304801" y="381000"/>
            <a:ext cx="8610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The </a:t>
            </a:r>
            <a:r>
              <a:rPr lang="en-US" dirty="0">
                <a:solidFill>
                  <a:schemeClr val="accent2"/>
                </a:solidFill>
              </a:rPr>
              <a:t>product of </a:t>
            </a:r>
            <a:r>
              <a:rPr lang="en-US" dirty="0">
                <a:solidFill>
                  <a:srgbClr val="006600"/>
                </a:solidFill>
              </a:rPr>
              <a:t>consecutive natural numbers</a:t>
            </a:r>
            <a:r>
              <a:rPr lang="en-US" dirty="0">
                <a:solidFill>
                  <a:schemeClr val="accent2"/>
                </a:solidFill>
              </a:rPr>
              <a:t>, </a:t>
            </a:r>
            <a:r>
              <a:rPr lang="en-US" dirty="0" smtClean="0">
                <a:solidFill>
                  <a:schemeClr val="accent2"/>
                </a:solidFill>
              </a:rPr>
              <a:t>in decreasing </a:t>
            </a:r>
            <a:r>
              <a:rPr lang="en-US" dirty="0">
                <a:solidFill>
                  <a:schemeClr val="accent2"/>
                </a:solidFill>
              </a:rPr>
              <a:t>order down to the number one</a:t>
            </a:r>
            <a:r>
              <a:rPr lang="en-US" dirty="0"/>
              <a:t>, can be represented </a:t>
            </a:r>
          </a:p>
          <a:p>
            <a:r>
              <a:rPr lang="en-US" dirty="0"/>
              <a:t>using </a:t>
            </a:r>
            <a:r>
              <a:rPr lang="en-US" dirty="0">
                <a:solidFill>
                  <a:srgbClr val="CC0000"/>
                </a:solidFill>
              </a:rPr>
              <a:t>factorial notation</a:t>
            </a:r>
            <a:r>
              <a:rPr lang="en-US" dirty="0"/>
              <a:t>:</a:t>
            </a:r>
          </a:p>
        </p:txBody>
      </p:sp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822325" y="1600200"/>
            <a:ext cx="1865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3 </a:t>
            </a:r>
            <a:r>
              <a:rPr lang="en-US" dirty="0">
                <a:latin typeface="Arial" charset="0"/>
              </a:rPr>
              <a:t>x</a:t>
            </a:r>
            <a:r>
              <a:rPr lang="en-US" dirty="0"/>
              <a:t> 2 </a:t>
            </a:r>
            <a:r>
              <a:rPr lang="en-US" dirty="0">
                <a:latin typeface="Arial" charset="0"/>
              </a:rPr>
              <a:t>x</a:t>
            </a:r>
            <a:r>
              <a:rPr lang="en-US" dirty="0"/>
              <a:t> 1 = </a:t>
            </a:r>
            <a:r>
              <a:rPr lang="en-US" dirty="0">
                <a:solidFill>
                  <a:schemeClr val="accent2"/>
                </a:solidFill>
              </a:rPr>
              <a:t>3!</a:t>
            </a:r>
            <a:endParaRPr lang="en-US" dirty="0"/>
          </a:p>
        </p:txBody>
      </p:sp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803525" y="1627187"/>
            <a:ext cx="3519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Read as</a:t>
            </a:r>
            <a:r>
              <a:rPr lang="en-US">
                <a:solidFill>
                  <a:srgbClr val="CC0000"/>
                </a:solidFill>
              </a:rPr>
              <a:t> “three factorial”</a:t>
            </a:r>
            <a:r>
              <a:rPr lang="en-US"/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1295400" y="2312987"/>
            <a:ext cx="58674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dirty="0"/>
              <a:t>1</a:t>
            </a:r>
            <a:r>
              <a:rPr lang="en-US" b="0" dirty="0" smtClean="0"/>
              <a:t>! = </a:t>
            </a:r>
            <a:r>
              <a:rPr lang="en-US" b="0" dirty="0"/>
              <a:t>1</a:t>
            </a:r>
          </a:p>
          <a:p>
            <a:r>
              <a:rPr lang="en-US" b="0" dirty="0"/>
              <a:t>2! </a:t>
            </a:r>
            <a:r>
              <a:rPr lang="en-US" b="0" dirty="0" smtClean="0"/>
              <a:t>= 2 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b="0" dirty="0" smtClean="0"/>
              <a:t> 1= </a:t>
            </a:r>
            <a:r>
              <a:rPr lang="en-US" b="0" dirty="0"/>
              <a:t>2</a:t>
            </a:r>
          </a:p>
          <a:p>
            <a:r>
              <a:rPr lang="en-US" b="0" dirty="0"/>
              <a:t>3! </a:t>
            </a:r>
            <a:r>
              <a:rPr lang="en-US" b="0" dirty="0" smtClean="0"/>
              <a:t>= 3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 x</a:t>
            </a:r>
            <a:r>
              <a:rPr lang="en-US" b="0" dirty="0" smtClean="0"/>
              <a:t> 2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 x</a:t>
            </a:r>
            <a:r>
              <a:rPr lang="en-US" b="0" dirty="0" smtClean="0"/>
              <a:t> 1= </a:t>
            </a:r>
            <a:r>
              <a:rPr lang="en-US" b="0" dirty="0"/>
              <a:t>6</a:t>
            </a:r>
          </a:p>
          <a:p>
            <a:r>
              <a:rPr lang="en-US" b="0" dirty="0"/>
              <a:t>4! </a:t>
            </a:r>
            <a:r>
              <a:rPr lang="en-US" b="0" dirty="0" smtClean="0"/>
              <a:t>= 4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 x</a:t>
            </a:r>
            <a:r>
              <a:rPr lang="en-US" b="0" dirty="0" smtClean="0"/>
              <a:t> 3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 x</a:t>
            </a:r>
            <a:r>
              <a:rPr lang="en-US" b="0" dirty="0" smtClean="0"/>
              <a:t> 2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 x</a:t>
            </a:r>
            <a:r>
              <a:rPr lang="en-US" b="0" dirty="0" smtClean="0"/>
              <a:t> 1= </a:t>
            </a:r>
            <a:r>
              <a:rPr lang="en-US" b="0" dirty="0"/>
              <a:t>24</a:t>
            </a:r>
          </a:p>
          <a:p>
            <a:r>
              <a:rPr lang="en-US" b="0" dirty="0"/>
              <a:t>5! </a:t>
            </a:r>
            <a:r>
              <a:rPr lang="en-US" b="0" dirty="0" smtClean="0"/>
              <a:t>= 5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 x</a:t>
            </a:r>
            <a:r>
              <a:rPr lang="en-US" b="0" dirty="0" smtClean="0"/>
              <a:t> 4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 x</a:t>
            </a:r>
            <a:r>
              <a:rPr lang="en-US" b="0" dirty="0" smtClean="0"/>
              <a:t> 3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 x</a:t>
            </a:r>
            <a:r>
              <a:rPr lang="en-US" b="0" dirty="0" smtClean="0"/>
              <a:t> 2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 x</a:t>
            </a:r>
            <a:r>
              <a:rPr lang="en-US" b="0" dirty="0" smtClean="0"/>
              <a:t> 1= </a:t>
            </a:r>
            <a:r>
              <a:rPr lang="en-US" b="0" dirty="0"/>
              <a:t>120</a:t>
            </a:r>
          </a:p>
          <a:p>
            <a:r>
              <a:rPr lang="en-US" b="0" dirty="0"/>
              <a:t>6! </a:t>
            </a:r>
            <a:r>
              <a:rPr lang="en-US" b="0" dirty="0" smtClean="0"/>
              <a:t>= 6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 x</a:t>
            </a:r>
            <a:r>
              <a:rPr lang="en-US" b="0" dirty="0" smtClean="0"/>
              <a:t> 5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 x</a:t>
            </a:r>
            <a:r>
              <a:rPr lang="en-US" b="0" dirty="0" smtClean="0"/>
              <a:t> 4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 x</a:t>
            </a:r>
            <a:r>
              <a:rPr lang="en-US" b="0" dirty="0" smtClean="0"/>
              <a:t> 3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 x</a:t>
            </a:r>
            <a:r>
              <a:rPr lang="en-US" b="0" dirty="0" smtClean="0"/>
              <a:t> 2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 x</a:t>
            </a:r>
            <a:r>
              <a:rPr lang="en-US" b="0" dirty="0" smtClean="0"/>
              <a:t> 1= </a:t>
            </a:r>
            <a:r>
              <a:rPr lang="en-US" b="0" dirty="0"/>
              <a:t>720</a:t>
            </a:r>
          </a:p>
          <a:p>
            <a:r>
              <a:rPr lang="en-US" b="0" dirty="0"/>
              <a:t>7! </a:t>
            </a:r>
            <a:r>
              <a:rPr lang="en-US" b="0" dirty="0" smtClean="0"/>
              <a:t>= 7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 x</a:t>
            </a:r>
            <a:r>
              <a:rPr lang="en-US" b="0" dirty="0" smtClean="0"/>
              <a:t> 6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 x</a:t>
            </a:r>
            <a:r>
              <a:rPr lang="en-US" b="0" dirty="0" smtClean="0"/>
              <a:t> 5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 x</a:t>
            </a:r>
            <a:r>
              <a:rPr lang="en-US" b="0" dirty="0" smtClean="0"/>
              <a:t> 4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 x</a:t>
            </a:r>
            <a:r>
              <a:rPr lang="en-US" b="0" dirty="0" smtClean="0"/>
              <a:t> 3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 x</a:t>
            </a:r>
            <a:r>
              <a:rPr lang="en-US" b="0" dirty="0" smtClean="0"/>
              <a:t> 2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 x</a:t>
            </a:r>
            <a:r>
              <a:rPr lang="en-US" b="0" dirty="0" smtClean="0"/>
              <a:t> 1= </a:t>
            </a:r>
            <a:r>
              <a:rPr lang="en-US" b="0" dirty="0"/>
              <a:t>5040</a:t>
            </a:r>
          </a:p>
          <a:p>
            <a:r>
              <a:rPr lang="en-US" b="0" dirty="0"/>
              <a:t>8! </a:t>
            </a:r>
            <a:r>
              <a:rPr lang="en-US" b="0" dirty="0" smtClean="0"/>
              <a:t>= 8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 x</a:t>
            </a:r>
            <a:r>
              <a:rPr lang="en-US" b="0" dirty="0" smtClean="0"/>
              <a:t> 7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 x</a:t>
            </a:r>
            <a:r>
              <a:rPr lang="en-US" b="0" dirty="0" smtClean="0"/>
              <a:t> 6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 x</a:t>
            </a:r>
            <a:r>
              <a:rPr lang="en-US" b="0" dirty="0" smtClean="0"/>
              <a:t> 5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 x</a:t>
            </a:r>
            <a:r>
              <a:rPr lang="en-US" b="0" dirty="0" smtClean="0"/>
              <a:t> 4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 x</a:t>
            </a:r>
            <a:r>
              <a:rPr lang="en-US" b="0" dirty="0" smtClean="0"/>
              <a:t> 3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 x</a:t>
            </a:r>
            <a:r>
              <a:rPr lang="en-US" b="0" dirty="0" smtClean="0"/>
              <a:t> 2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 x</a:t>
            </a:r>
            <a:r>
              <a:rPr lang="en-US" b="0" dirty="0" smtClean="0"/>
              <a:t> 1= </a:t>
            </a:r>
            <a:r>
              <a:rPr lang="en-US" b="0" dirty="0"/>
              <a:t>40320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5410200" y="2312987"/>
            <a:ext cx="3505201" cy="1401942"/>
            <a:chOff x="5410200" y="2312987"/>
            <a:chExt cx="3505201" cy="1401942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10200" y="2312987"/>
              <a:ext cx="811965" cy="809625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6323013" y="2514600"/>
              <a:ext cx="25923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Why does factorial notation stop at 1 not 0?</a:t>
              </a:r>
              <a:endParaRPr lang="en-US" dirty="0"/>
            </a:p>
          </p:txBody>
        </p:sp>
      </p:grp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Math30-1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E8E9C-87A5-4E81-9F98-C8E1591C761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475413" y="3877033"/>
            <a:ext cx="25923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is the value of 0! ?</a:t>
            </a:r>
            <a:endParaRPr lang="en-US" dirty="0"/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304800" y="5429071"/>
            <a:ext cx="8610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All objects must be chosen until the set is completely exhausted.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58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autoUpdateAnimBg="0"/>
      <p:bldP spid="4" grpId="0" autoUpdateAnimBg="0"/>
      <p:bldP spid="5" grpId="0" build="p"/>
      <p:bldP spid="14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E8E9C-87A5-4E81-9F98-C8E1591C761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17525" y="2819400"/>
            <a:ext cx="5121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By definition, for a natural number </a:t>
            </a:r>
            <a:r>
              <a:rPr lang="en-US" i="1" dirty="0"/>
              <a:t>n</a:t>
            </a:r>
            <a:r>
              <a:rPr lang="en-US" dirty="0"/>
              <a:t>: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431925" y="3276600"/>
            <a:ext cx="5426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CC0000"/>
                </a:solidFill>
              </a:rPr>
              <a:t>n</a:t>
            </a:r>
            <a:r>
              <a:rPr lang="en-US" dirty="0">
                <a:solidFill>
                  <a:srgbClr val="CC0000"/>
                </a:solidFill>
              </a:rPr>
              <a:t>! = </a:t>
            </a:r>
            <a:r>
              <a:rPr lang="en-US" i="1" dirty="0">
                <a:solidFill>
                  <a:srgbClr val="CC0000"/>
                </a:solidFill>
              </a:rPr>
              <a:t>n</a:t>
            </a:r>
            <a:r>
              <a:rPr lang="en-US" dirty="0">
                <a:solidFill>
                  <a:srgbClr val="CC0000"/>
                </a:solidFill>
              </a:rPr>
              <a:t>(</a:t>
            </a:r>
            <a:r>
              <a:rPr lang="en-US" i="1" dirty="0">
                <a:solidFill>
                  <a:srgbClr val="CC0000"/>
                </a:solidFill>
              </a:rPr>
              <a:t>n</a:t>
            </a:r>
            <a:r>
              <a:rPr lang="en-US" dirty="0">
                <a:solidFill>
                  <a:srgbClr val="CC0000"/>
                </a:solidFill>
              </a:rPr>
              <a:t> - 1)(</a:t>
            </a:r>
            <a:r>
              <a:rPr lang="en-US" i="1" dirty="0">
                <a:solidFill>
                  <a:srgbClr val="CC0000"/>
                </a:solidFill>
              </a:rPr>
              <a:t>n</a:t>
            </a:r>
            <a:r>
              <a:rPr lang="en-US" dirty="0">
                <a:solidFill>
                  <a:srgbClr val="CC0000"/>
                </a:solidFill>
              </a:rPr>
              <a:t> - 2)(</a:t>
            </a:r>
            <a:r>
              <a:rPr lang="en-US" i="1" dirty="0">
                <a:solidFill>
                  <a:srgbClr val="CC0000"/>
                </a:solidFill>
              </a:rPr>
              <a:t>n</a:t>
            </a:r>
            <a:r>
              <a:rPr lang="en-US" dirty="0">
                <a:solidFill>
                  <a:srgbClr val="CC0000"/>
                </a:solidFill>
              </a:rPr>
              <a:t> - 3) </a:t>
            </a:r>
            <a:r>
              <a:rPr lang="en-US" dirty="0">
                <a:solidFill>
                  <a:srgbClr val="CC0000"/>
                </a:solidFill>
                <a:latin typeface="Arial" charset="0"/>
              </a:rPr>
              <a:t>x</a:t>
            </a:r>
            <a:r>
              <a:rPr lang="en-US" dirty="0">
                <a:solidFill>
                  <a:srgbClr val="CC0000"/>
                </a:solidFill>
              </a:rPr>
              <a:t> . . . </a:t>
            </a:r>
            <a:r>
              <a:rPr lang="en-US" dirty="0">
                <a:solidFill>
                  <a:srgbClr val="CC0000"/>
                </a:solidFill>
                <a:latin typeface="Andale Mono" pitchFamily="28" charset="0"/>
              </a:rPr>
              <a:t>x</a:t>
            </a:r>
            <a:r>
              <a:rPr lang="en-US" dirty="0">
                <a:solidFill>
                  <a:srgbClr val="CC0000"/>
                </a:solidFill>
              </a:rPr>
              <a:t> 3 </a:t>
            </a:r>
            <a:r>
              <a:rPr lang="en-US" dirty="0">
                <a:solidFill>
                  <a:srgbClr val="CC0000"/>
                </a:solidFill>
                <a:latin typeface="Arial" charset="0"/>
              </a:rPr>
              <a:t>x</a:t>
            </a:r>
            <a:r>
              <a:rPr lang="en-US" dirty="0">
                <a:solidFill>
                  <a:srgbClr val="CC0000"/>
                </a:solidFill>
              </a:rPr>
              <a:t> 2 </a:t>
            </a:r>
            <a:r>
              <a:rPr lang="en-US" dirty="0">
                <a:solidFill>
                  <a:srgbClr val="CC0000"/>
                </a:solidFill>
                <a:latin typeface="Arial" charset="0"/>
              </a:rPr>
              <a:t>x</a:t>
            </a:r>
            <a:r>
              <a:rPr lang="en-US" dirty="0">
                <a:solidFill>
                  <a:srgbClr val="CC0000"/>
                </a:solidFill>
              </a:rPr>
              <a:t> 1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71537" y="53340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0" dirty="0"/>
              <a:t>3! </a:t>
            </a:r>
            <a:r>
              <a:rPr lang="en-US" b="0" dirty="0" smtClean="0"/>
              <a:t>= 3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x</a:t>
            </a:r>
            <a:r>
              <a:rPr lang="en-US" b="0" dirty="0" smtClean="0"/>
              <a:t> (3 - 1)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x</a:t>
            </a:r>
            <a:r>
              <a:rPr lang="en-US" b="0" dirty="0" smtClean="0"/>
              <a:t> (3 - 2)</a:t>
            </a:r>
          </a:p>
          <a:p>
            <a:r>
              <a:rPr lang="en-US" b="0" dirty="0"/>
              <a:t> </a:t>
            </a:r>
            <a:r>
              <a:rPr lang="en-US" b="0" dirty="0" smtClean="0"/>
              <a:t>   = </a:t>
            </a:r>
            <a:r>
              <a:rPr lang="en-US" b="0" dirty="0"/>
              <a:t>3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 x</a:t>
            </a:r>
            <a:r>
              <a:rPr lang="en-US" b="0" dirty="0"/>
              <a:t> 2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 x</a:t>
            </a:r>
            <a:r>
              <a:rPr lang="en-US" b="0" dirty="0"/>
              <a:t> </a:t>
            </a:r>
            <a:r>
              <a:rPr lang="en-US" b="0" dirty="0" smtClean="0"/>
              <a:t>1</a:t>
            </a:r>
            <a:endParaRPr lang="en-US" b="0" dirty="0"/>
          </a:p>
        </p:txBody>
      </p:sp>
      <p:sp>
        <p:nvSpPr>
          <p:cNvPr id="8" name="Rectangle 7"/>
          <p:cNvSpPr/>
          <p:nvPr/>
        </p:nvSpPr>
        <p:spPr>
          <a:xfrm>
            <a:off x="866776" y="1531203"/>
            <a:ext cx="65246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dirty="0" smtClean="0"/>
              <a:t>5! = 5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x</a:t>
            </a:r>
            <a:r>
              <a:rPr lang="en-US" b="0" dirty="0"/>
              <a:t> </a:t>
            </a:r>
            <a:r>
              <a:rPr lang="en-US" b="0" dirty="0" smtClean="0"/>
              <a:t>(5 – 1)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x</a:t>
            </a:r>
            <a:r>
              <a:rPr lang="en-US" b="0" dirty="0"/>
              <a:t> </a:t>
            </a:r>
            <a:r>
              <a:rPr lang="en-US" b="0" dirty="0" smtClean="0"/>
              <a:t>(5 – 2)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x</a:t>
            </a:r>
            <a:r>
              <a:rPr lang="en-US" b="0" dirty="0" smtClean="0"/>
              <a:t> (5 - 3)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x</a:t>
            </a:r>
            <a:r>
              <a:rPr lang="en-US" b="0" dirty="0" smtClean="0"/>
              <a:t> (5 - 4)</a:t>
            </a:r>
          </a:p>
          <a:p>
            <a:r>
              <a:rPr lang="en-US" b="0" dirty="0"/>
              <a:t> </a:t>
            </a:r>
            <a:r>
              <a:rPr lang="en-US" b="0" dirty="0" smtClean="0"/>
              <a:t>   = 5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x</a:t>
            </a:r>
            <a:r>
              <a:rPr lang="en-US" b="0" dirty="0"/>
              <a:t> </a:t>
            </a:r>
            <a:r>
              <a:rPr lang="en-US" b="0" dirty="0" smtClean="0"/>
              <a:t>4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x</a:t>
            </a:r>
            <a:r>
              <a:rPr lang="en-US" b="0" dirty="0"/>
              <a:t> </a:t>
            </a:r>
            <a:r>
              <a:rPr lang="en-US" b="0" dirty="0" smtClean="0"/>
              <a:t>3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x</a:t>
            </a:r>
            <a:r>
              <a:rPr lang="en-US" b="0" dirty="0"/>
              <a:t> 2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 x</a:t>
            </a:r>
            <a:r>
              <a:rPr lang="en-US" b="0" dirty="0"/>
              <a:t> </a:t>
            </a:r>
            <a:r>
              <a:rPr lang="en-US" b="0" dirty="0" smtClean="0"/>
              <a:t>1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237376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  <p:bldP spid="5" grpId="0" autoUpdateAnimBg="0"/>
      <p:bldP spid="6" grpId="0" build="p"/>
      <p:bldP spid="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5"/>
          <p:cNvSpPr txBox="1">
            <a:spLocks noChangeArrowheads="1"/>
          </p:cNvSpPr>
          <p:nvPr/>
        </p:nvSpPr>
        <p:spPr bwMode="auto">
          <a:xfrm>
            <a:off x="-92075" y="457200"/>
            <a:ext cx="88849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C0000"/>
                </a:solidFill>
              </a:rPr>
              <a:t>5</a:t>
            </a:r>
            <a:r>
              <a:rPr lang="en-US" dirty="0" smtClean="0">
                <a:solidFill>
                  <a:srgbClr val="CC0000"/>
                </a:solidFill>
              </a:rPr>
              <a:t>.</a:t>
            </a:r>
            <a:r>
              <a:rPr lang="en-US" dirty="0" smtClean="0"/>
              <a:t>   </a:t>
            </a:r>
            <a:r>
              <a:rPr lang="en-US" dirty="0"/>
              <a:t>How many </a:t>
            </a:r>
            <a:r>
              <a:rPr lang="en-US" dirty="0" smtClean="0"/>
              <a:t>different ways can 5 friends line up to board a bus?</a:t>
            </a:r>
            <a:endParaRPr lang="en-US" dirty="0"/>
          </a:p>
        </p:txBody>
      </p:sp>
      <p:sp>
        <p:nvSpPr>
          <p:cNvPr id="4" name="Text Box 18"/>
          <p:cNvSpPr txBox="1">
            <a:spLocks noChangeArrowheads="1"/>
          </p:cNvSpPr>
          <p:nvPr/>
        </p:nvSpPr>
        <p:spPr bwMode="auto">
          <a:xfrm>
            <a:off x="1219200" y="1093788"/>
            <a:ext cx="44114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5!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8" name="Rectangle 32"/>
          <p:cNvSpPr>
            <a:spLocks noChangeArrowheads="1"/>
          </p:cNvSpPr>
          <p:nvPr/>
        </p:nvSpPr>
        <p:spPr bwMode="auto">
          <a:xfrm>
            <a:off x="0" y="0"/>
            <a:ext cx="630653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C0000"/>
                </a:solidFill>
              </a:rPr>
              <a:t>Applying the Fundamental Counting </a:t>
            </a:r>
            <a:r>
              <a:rPr lang="en-US" dirty="0" smtClean="0">
                <a:solidFill>
                  <a:srgbClr val="CC0000"/>
                </a:solidFill>
              </a:rPr>
              <a:t>Principle</a:t>
            </a:r>
            <a:endParaRPr lang="en-US" dirty="0">
              <a:solidFill>
                <a:srgbClr val="CC0000"/>
              </a:solidFill>
            </a:endParaRPr>
          </a:p>
        </p:txBody>
      </p:sp>
      <p:sp>
        <p:nvSpPr>
          <p:cNvPr id="13" name="Text Box 40"/>
          <p:cNvSpPr txBox="1">
            <a:spLocks noChangeArrowheads="1"/>
          </p:cNvSpPr>
          <p:nvPr/>
        </p:nvSpPr>
        <p:spPr bwMode="auto">
          <a:xfrm>
            <a:off x="9525" y="2357735"/>
            <a:ext cx="909002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 pitchFamily="2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pitchFamily="2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pitchFamily="2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pitchFamily="2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pitchFamily="2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9pPr>
          </a:lstStyle>
          <a:p>
            <a:pPr marL="0" indent="0"/>
            <a:r>
              <a:rPr lang="en-US" dirty="0" smtClean="0"/>
              <a:t>6. a) How many ways can 9 different books be placed on a single shelf?</a:t>
            </a:r>
            <a:endParaRPr lang="en-US" dirty="0"/>
          </a:p>
        </p:txBody>
      </p:sp>
      <p:sp>
        <p:nvSpPr>
          <p:cNvPr id="15" name="Text Box 42"/>
          <p:cNvSpPr txBox="1">
            <a:spLocks noChangeArrowheads="1"/>
          </p:cNvSpPr>
          <p:nvPr/>
        </p:nvSpPr>
        <p:spPr bwMode="auto">
          <a:xfrm>
            <a:off x="7315200" y="3161951"/>
            <a:ext cx="44114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9!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Math30-1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E8E9C-87A5-4E81-9F98-C8E1591C761E}" type="slidenum">
              <a:rPr lang="en-US" smtClean="0"/>
              <a:pPr/>
              <a:t>7</a:t>
            </a:fld>
            <a:endParaRPr lang="en-US"/>
          </a:p>
        </p:txBody>
      </p:sp>
      <p:cxnSp>
        <p:nvCxnSpPr>
          <p:cNvPr id="28" name="Straight Connector 27"/>
          <p:cNvCxnSpPr/>
          <p:nvPr/>
        </p:nvCxnSpPr>
        <p:spPr bwMode="auto">
          <a:xfrm>
            <a:off x="1081972" y="1600200"/>
            <a:ext cx="594428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TextBox 28"/>
          <p:cNvSpPr txBox="1"/>
          <p:nvPr/>
        </p:nvSpPr>
        <p:spPr>
          <a:xfrm>
            <a:off x="1270496" y="181713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 bwMode="auto">
          <a:xfrm>
            <a:off x="7038081" y="3623616"/>
            <a:ext cx="960834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TextBox 30"/>
          <p:cNvSpPr txBox="1"/>
          <p:nvPr/>
        </p:nvSpPr>
        <p:spPr>
          <a:xfrm>
            <a:off x="7349221" y="3757353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6" name="Text Box 40"/>
          <p:cNvSpPr txBox="1">
            <a:spLocks noChangeArrowheads="1"/>
          </p:cNvSpPr>
          <p:nvPr/>
        </p:nvSpPr>
        <p:spPr bwMode="auto">
          <a:xfrm>
            <a:off x="0" y="4114800"/>
            <a:ext cx="909002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 pitchFamily="2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pitchFamily="2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pitchFamily="2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pitchFamily="2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pitchFamily="2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9pPr>
          </a:lstStyle>
          <a:p>
            <a:pPr marL="0" indent="0"/>
            <a:r>
              <a:rPr lang="en-US" dirty="0" smtClean="0"/>
              <a:t>b) How many ways can any three of 9 different books be placed on a single shelf?</a:t>
            </a:r>
            <a:endParaRPr lang="en-US" dirty="0"/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1431925" y="4907260"/>
            <a:ext cx="297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____  </a:t>
            </a:r>
            <a:r>
              <a:rPr lang="en-US">
                <a:latin typeface="Arial" charset="0"/>
              </a:rPr>
              <a:t>x </a:t>
            </a:r>
            <a:r>
              <a:rPr lang="en-US"/>
              <a:t> ____  </a:t>
            </a:r>
            <a:r>
              <a:rPr lang="en-US">
                <a:latin typeface="Arial" charset="0"/>
              </a:rPr>
              <a:t>x </a:t>
            </a:r>
            <a:r>
              <a:rPr lang="en-US"/>
              <a:t> ____</a:t>
            </a:r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1600200" y="4934248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9</a:t>
            </a:r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2711450" y="4934248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3854450" y="4934248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7</a:t>
            </a:r>
          </a:p>
        </p:txBody>
      </p:sp>
      <p:sp>
        <p:nvSpPr>
          <p:cNvPr id="21" name="Text Box 33"/>
          <p:cNvSpPr txBox="1">
            <a:spLocks noChangeArrowheads="1"/>
          </p:cNvSpPr>
          <p:nvPr/>
        </p:nvSpPr>
        <p:spPr bwMode="auto">
          <a:xfrm>
            <a:off x="1600200" y="5299373"/>
            <a:ext cx="2689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CC0000"/>
                </a:solidFill>
              </a:rPr>
              <a:t>1st</a:t>
            </a:r>
            <a:r>
              <a:rPr lang="en-US" sz="2000" baseline="30000">
                <a:solidFill>
                  <a:srgbClr val="CC0000"/>
                </a:solidFill>
              </a:rPr>
              <a:t>                 </a:t>
            </a:r>
            <a:r>
              <a:rPr lang="en-US" sz="2000">
                <a:solidFill>
                  <a:srgbClr val="CC0000"/>
                </a:solidFill>
              </a:rPr>
              <a:t>2nd</a:t>
            </a:r>
            <a:r>
              <a:rPr lang="en-US" sz="2000" baseline="30000">
                <a:solidFill>
                  <a:srgbClr val="CC0000"/>
                </a:solidFill>
              </a:rPr>
              <a:t>                 </a:t>
            </a:r>
            <a:r>
              <a:rPr lang="en-US" sz="2000">
                <a:solidFill>
                  <a:srgbClr val="CC0000"/>
                </a:solidFill>
              </a:rPr>
              <a:t>3rd</a:t>
            </a: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1226345" y="5821660"/>
            <a:ext cx="3421855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TextBox 22"/>
          <p:cNvSpPr txBox="1"/>
          <p:nvPr/>
        </p:nvSpPr>
        <p:spPr>
          <a:xfrm>
            <a:off x="2797553" y="593913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583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4" grpId="0" autoUpdateAnimBg="0"/>
      <p:bldP spid="8" grpId="0" autoUpdateAnimBg="0"/>
      <p:bldP spid="13" grpId="0" autoUpdateAnimBg="0"/>
      <p:bldP spid="15" grpId="0" autoUpdateAnimBg="0"/>
      <p:bldP spid="29" grpId="0"/>
      <p:bldP spid="31" grpId="0"/>
      <p:bldP spid="16" grpId="0" autoUpdateAnimBg="0"/>
      <p:bldP spid="17" grpId="0" autoUpdateAnimBg="0"/>
      <p:bldP spid="18" grpId="0" autoUpdateAnimBg="0"/>
      <p:bldP spid="19" grpId="0" autoUpdateAnimBg="0"/>
      <p:bldP spid="20" grpId="0" autoUpdateAnimBg="0"/>
      <p:bldP spid="21" grpId="0" autoUpdateAnimBg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-92075" y="457200"/>
            <a:ext cx="913429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C0000"/>
                </a:solidFill>
              </a:rPr>
              <a:t>7</a:t>
            </a:r>
            <a:r>
              <a:rPr lang="en-US" dirty="0" smtClean="0">
                <a:solidFill>
                  <a:srgbClr val="CC0000"/>
                </a:solidFill>
              </a:rPr>
              <a:t>.</a:t>
            </a:r>
            <a:r>
              <a:rPr lang="en-US" dirty="0" smtClean="0"/>
              <a:t>   </a:t>
            </a:r>
            <a:r>
              <a:rPr lang="en-US" dirty="0"/>
              <a:t>How many three-letter arrangements can be made from the </a:t>
            </a:r>
          </a:p>
          <a:p>
            <a:r>
              <a:rPr lang="en-US" dirty="0"/>
              <a:t>      letters of the word </a:t>
            </a:r>
            <a:r>
              <a:rPr lang="en-US" dirty="0">
                <a:solidFill>
                  <a:schemeClr val="accent2"/>
                </a:solidFill>
              </a:rPr>
              <a:t>CERTAIN</a:t>
            </a:r>
            <a:r>
              <a:rPr lang="en-US" dirty="0"/>
              <a:t>, if no letter can be used more than </a:t>
            </a:r>
          </a:p>
          <a:p>
            <a:r>
              <a:rPr lang="en-US" dirty="0"/>
              <a:t>      once and each is made up of a vowel between two consonants.</a:t>
            </a: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1050925" y="1600200"/>
            <a:ext cx="297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____  </a:t>
            </a:r>
            <a:r>
              <a:rPr lang="en-US">
                <a:latin typeface="Arial" charset="0"/>
              </a:rPr>
              <a:t>x </a:t>
            </a:r>
            <a:r>
              <a:rPr lang="en-US"/>
              <a:t> ____  </a:t>
            </a:r>
            <a:r>
              <a:rPr lang="en-US">
                <a:latin typeface="Arial" charset="0"/>
              </a:rPr>
              <a:t>x </a:t>
            </a:r>
            <a:r>
              <a:rPr lang="en-US"/>
              <a:t> ____</a:t>
            </a: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1219200" y="162718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2330450" y="162718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3473450" y="162718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8219" name="Text Box 27"/>
          <p:cNvSpPr txBox="1">
            <a:spLocks noChangeArrowheads="1"/>
          </p:cNvSpPr>
          <p:nvPr/>
        </p:nvSpPr>
        <p:spPr bwMode="auto">
          <a:xfrm>
            <a:off x="5562600" y="1981200"/>
            <a:ext cx="3543300" cy="898525"/>
          </a:xfrm>
          <a:prstGeom prst="rect">
            <a:avLst/>
          </a:prstGeom>
          <a:noFill/>
          <a:ln w="76200" cmpd="tri">
            <a:solidFill>
              <a:srgbClr val="D6009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There are </a:t>
            </a:r>
            <a:r>
              <a:rPr lang="en-US">
                <a:solidFill>
                  <a:srgbClr val="CC0000"/>
                </a:solidFill>
              </a:rPr>
              <a:t>36</a:t>
            </a:r>
            <a:r>
              <a:rPr lang="en-US">
                <a:solidFill>
                  <a:schemeClr val="accent2"/>
                </a:solidFill>
              </a:rPr>
              <a:t> three-letter </a:t>
            </a:r>
          </a:p>
          <a:p>
            <a:r>
              <a:rPr lang="en-US">
                <a:solidFill>
                  <a:schemeClr val="accent2"/>
                </a:solidFill>
              </a:rPr>
              <a:t>arrangements.</a:t>
            </a:r>
          </a:p>
        </p:txBody>
      </p:sp>
      <p:sp>
        <p:nvSpPr>
          <p:cNvPr id="8224" name="Rectangle 32"/>
          <p:cNvSpPr>
            <a:spLocks noChangeArrowheads="1"/>
          </p:cNvSpPr>
          <p:nvPr/>
        </p:nvSpPr>
        <p:spPr bwMode="auto">
          <a:xfrm>
            <a:off x="0" y="0"/>
            <a:ext cx="861485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C0000"/>
                </a:solidFill>
              </a:rPr>
              <a:t>Applying the Fundamental Counting </a:t>
            </a:r>
            <a:r>
              <a:rPr lang="en-US" dirty="0" smtClean="0">
                <a:solidFill>
                  <a:srgbClr val="CC0000"/>
                </a:solidFill>
              </a:rPr>
              <a:t>Principle with Restrictions</a:t>
            </a:r>
            <a:endParaRPr lang="en-US" dirty="0">
              <a:solidFill>
                <a:srgbClr val="CC0000"/>
              </a:solidFill>
            </a:endParaRPr>
          </a:p>
        </p:txBody>
      </p:sp>
      <p:sp>
        <p:nvSpPr>
          <p:cNvPr id="8225" name="Text Box 33"/>
          <p:cNvSpPr txBox="1">
            <a:spLocks noChangeArrowheads="1"/>
          </p:cNvSpPr>
          <p:nvPr/>
        </p:nvSpPr>
        <p:spPr bwMode="auto">
          <a:xfrm>
            <a:off x="1219200" y="1992313"/>
            <a:ext cx="2689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CC0000"/>
                </a:solidFill>
              </a:rPr>
              <a:t>1st</a:t>
            </a:r>
            <a:r>
              <a:rPr lang="en-US" sz="2000" baseline="30000">
                <a:solidFill>
                  <a:srgbClr val="CC0000"/>
                </a:solidFill>
              </a:rPr>
              <a:t>                 </a:t>
            </a:r>
            <a:r>
              <a:rPr lang="en-US" sz="2000">
                <a:solidFill>
                  <a:srgbClr val="CC0000"/>
                </a:solidFill>
              </a:rPr>
              <a:t>2nd</a:t>
            </a:r>
            <a:r>
              <a:rPr lang="en-US" sz="2000" baseline="30000">
                <a:solidFill>
                  <a:srgbClr val="CC0000"/>
                </a:solidFill>
              </a:rPr>
              <a:t>                 </a:t>
            </a:r>
            <a:r>
              <a:rPr lang="en-US" sz="2000">
                <a:solidFill>
                  <a:srgbClr val="CC0000"/>
                </a:solidFill>
              </a:rPr>
              <a:t>3rd</a:t>
            </a:r>
          </a:p>
        </p:txBody>
      </p:sp>
      <p:sp>
        <p:nvSpPr>
          <p:cNvPr id="8226" name="Text Box 34"/>
          <p:cNvSpPr txBox="1">
            <a:spLocks noChangeArrowheads="1"/>
          </p:cNvSpPr>
          <p:nvPr/>
        </p:nvSpPr>
        <p:spPr bwMode="auto">
          <a:xfrm>
            <a:off x="762000" y="2916058"/>
            <a:ext cx="12509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Must be a </a:t>
            </a:r>
          </a:p>
          <a:p>
            <a:r>
              <a:rPr lang="en-US" sz="1800" dirty="0">
                <a:solidFill>
                  <a:schemeClr val="accent2"/>
                </a:solidFill>
              </a:rPr>
              <a:t>consonant:</a:t>
            </a:r>
          </a:p>
          <a:p>
            <a:r>
              <a:rPr lang="en-US" sz="1800" dirty="0">
                <a:solidFill>
                  <a:schemeClr val="accent2"/>
                </a:solidFill>
              </a:rPr>
              <a:t>C, R, T, </a:t>
            </a:r>
          </a:p>
          <a:p>
            <a:r>
              <a:rPr lang="en-US" sz="1800" dirty="0">
                <a:solidFill>
                  <a:schemeClr val="accent2"/>
                </a:solidFill>
              </a:rPr>
              <a:t>and N</a:t>
            </a:r>
          </a:p>
        </p:txBody>
      </p:sp>
      <p:sp>
        <p:nvSpPr>
          <p:cNvPr id="8227" name="Text Box 35"/>
          <p:cNvSpPr txBox="1">
            <a:spLocks noChangeArrowheads="1"/>
          </p:cNvSpPr>
          <p:nvPr/>
        </p:nvSpPr>
        <p:spPr bwMode="auto">
          <a:xfrm>
            <a:off x="2101850" y="2914471"/>
            <a:ext cx="12065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Must be a </a:t>
            </a:r>
          </a:p>
          <a:p>
            <a:r>
              <a:rPr lang="en-US" sz="1800">
                <a:solidFill>
                  <a:schemeClr val="accent2"/>
                </a:solidFill>
              </a:rPr>
              <a:t>vowel:</a:t>
            </a:r>
          </a:p>
          <a:p>
            <a:r>
              <a:rPr lang="en-US" sz="1800">
                <a:solidFill>
                  <a:schemeClr val="accent2"/>
                </a:solidFill>
              </a:rPr>
              <a:t>E, A, </a:t>
            </a:r>
          </a:p>
          <a:p>
            <a:r>
              <a:rPr lang="en-US" sz="1800">
                <a:solidFill>
                  <a:schemeClr val="accent2"/>
                </a:solidFill>
              </a:rPr>
              <a:t>and I</a:t>
            </a:r>
          </a:p>
        </p:txBody>
      </p:sp>
      <p:sp>
        <p:nvSpPr>
          <p:cNvPr id="8228" name="Text Box 36"/>
          <p:cNvSpPr txBox="1">
            <a:spLocks noChangeArrowheads="1"/>
          </p:cNvSpPr>
          <p:nvPr/>
        </p:nvSpPr>
        <p:spPr bwMode="auto">
          <a:xfrm>
            <a:off x="3244848" y="2914471"/>
            <a:ext cx="2317751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Must be </a:t>
            </a:r>
            <a:r>
              <a:rPr lang="en-US" sz="1800" dirty="0" smtClean="0">
                <a:solidFill>
                  <a:schemeClr val="accent2"/>
                </a:solidFill>
              </a:rPr>
              <a:t>a consonant and </a:t>
            </a:r>
            <a:r>
              <a:rPr lang="en-US" sz="1800" dirty="0">
                <a:solidFill>
                  <a:schemeClr val="accent2"/>
                </a:solidFill>
              </a:rPr>
              <a:t>can </a:t>
            </a:r>
            <a:r>
              <a:rPr lang="en-US" sz="1800" dirty="0" smtClean="0">
                <a:solidFill>
                  <a:schemeClr val="accent2"/>
                </a:solidFill>
              </a:rPr>
              <a:t>not be </a:t>
            </a:r>
            <a:r>
              <a:rPr lang="en-US" sz="1800" dirty="0">
                <a:solidFill>
                  <a:schemeClr val="accent2"/>
                </a:solidFill>
              </a:rPr>
              <a:t>the </a:t>
            </a:r>
            <a:r>
              <a:rPr lang="en-US" sz="1800" dirty="0" smtClean="0">
                <a:solidFill>
                  <a:schemeClr val="accent2"/>
                </a:solidFill>
              </a:rPr>
              <a:t>same as </a:t>
            </a:r>
            <a:r>
              <a:rPr lang="en-US" sz="1800" dirty="0">
                <a:solidFill>
                  <a:schemeClr val="accent2"/>
                </a:solidFill>
              </a:rPr>
              <a:t>the first</a:t>
            </a:r>
          </a:p>
          <a:p>
            <a:r>
              <a:rPr lang="en-US" sz="1800" dirty="0">
                <a:solidFill>
                  <a:schemeClr val="accent2"/>
                </a:solidFill>
              </a:rPr>
              <a:t>letter</a:t>
            </a:r>
          </a:p>
        </p:txBody>
      </p:sp>
      <p:sp>
        <p:nvSpPr>
          <p:cNvPr id="8232" name="Text Box 40"/>
          <p:cNvSpPr txBox="1">
            <a:spLocks noChangeArrowheads="1"/>
          </p:cNvSpPr>
          <p:nvPr/>
        </p:nvSpPr>
        <p:spPr bwMode="auto">
          <a:xfrm>
            <a:off x="53975" y="4114800"/>
            <a:ext cx="878522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 pitchFamily="2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pitchFamily="2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pitchFamily="2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pitchFamily="2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pitchFamily="2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9pPr>
          </a:lstStyle>
          <a:p>
            <a:pPr marL="0" indent="0"/>
            <a:r>
              <a:rPr lang="en-US" dirty="0"/>
              <a:t>8</a:t>
            </a:r>
            <a:r>
              <a:rPr lang="en-US" dirty="0" smtClean="0"/>
              <a:t>.   If </a:t>
            </a:r>
            <a:r>
              <a:rPr lang="en-US" dirty="0"/>
              <a:t>all the letters in the word </a:t>
            </a:r>
            <a:r>
              <a:rPr lang="en-US" dirty="0">
                <a:solidFill>
                  <a:schemeClr val="accent2"/>
                </a:solidFill>
              </a:rPr>
              <a:t>PHONE</a:t>
            </a:r>
            <a:r>
              <a:rPr lang="en-US" dirty="0"/>
              <a:t> are used, how many</a:t>
            </a:r>
          </a:p>
          <a:p>
            <a:pPr>
              <a:buFont typeface="Arial" charset="0"/>
              <a:buNone/>
            </a:pPr>
            <a:r>
              <a:rPr lang="en-US" dirty="0"/>
              <a:t>      different 5-letter arrangements can be made beginning with a vowel?</a:t>
            </a:r>
          </a:p>
        </p:txBody>
      </p:sp>
      <p:sp>
        <p:nvSpPr>
          <p:cNvPr id="8233" name="Text Box 41"/>
          <p:cNvSpPr txBox="1">
            <a:spLocks noChangeArrowheads="1"/>
          </p:cNvSpPr>
          <p:nvPr/>
        </p:nvSpPr>
        <p:spPr bwMode="auto">
          <a:xfrm>
            <a:off x="511175" y="5149850"/>
            <a:ext cx="5087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____  </a:t>
            </a:r>
            <a:r>
              <a:rPr lang="en-US">
                <a:latin typeface="Arial" charset="0"/>
              </a:rPr>
              <a:t>x </a:t>
            </a:r>
            <a:r>
              <a:rPr lang="en-US"/>
              <a:t> ____  </a:t>
            </a:r>
            <a:r>
              <a:rPr lang="en-US">
                <a:latin typeface="Arial" charset="0"/>
              </a:rPr>
              <a:t>x </a:t>
            </a:r>
            <a:r>
              <a:rPr lang="en-US"/>
              <a:t> ____  </a:t>
            </a:r>
            <a:r>
              <a:rPr lang="en-US">
                <a:latin typeface="Arial" charset="0"/>
              </a:rPr>
              <a:t>x </a:t>
            </a:r>
            <a:r>
              <a:rPr lang="en-US"/>
              <a:t>____  </a:t>
            </a:r>
            <a:r>
              <a:rPr lang="en-US">
                <a:latin typeface="Arial" charset="0"/>
              </a:rPr>
              <a:t>x </a:t>
            </a:r>
            <a:r>
              <a:rPr lang="en-US"/>
              <a:t> ____</a:t>
            </a:r>
          </a:p>
        </p:txBody>
      </p:sp>
      <p:sp>
        <p:nvSpPr>
          <p:cNvPr id="8234" name="Text Box 42"/>
          <p:cNvSpPr txBox="1">
            <a:spLocks noChangeArrowheads="1"/>
          </p:cNvSpPr>
          <p:nvPr/>
        </p:nvSpPr>
        <p:spPr bwMode="auto">
          <a:xfrm>
            <a:off x="784225" y="514985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8235" name="Text Box 43"/>
          <p:cNvSpPr txBox="1">
            <a:spLocks noChangeArrowheads="1"/>
          </p:cNvSpPr>
          <p:nvPr/>
        </p:nvSpPr>
        <p:spPr bwMode="auto">
          <a:xfrm>
            <a:off x="1882775" y="514985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8236" name="Text Box 44"/>
          <p:cNvSpPr txBox="1">
            <a:spLocks noChangeArrowheads="1"/>
          </p:cNvSpPr>
          <p:nvPr/>
        </p:nvSpPr>
        <p:spPr bwMode="auto">
          <a:xfrm>
            <a:off x="2949575" y="514985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8238" name="Text Box 46"/>
          <p:cNvSpPr txBox="1">
            <a:spLocks noChangeArrowheads="1"/>
          </p:cNvSpPr>
          <p:nvPr/>
        </p:nvSpPr>
        <p:spPr bwMode="auto">
          <a:xfrm>
            <a:off x="358775" y="6140450"/>
            <a:ext cx="12065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Must be a </a:t>
            </a:r>
          </a:p>
          <a:p>
            <a:r>
              <a:rPr lang="en-US" sz="1800" dirty="0">
                <a:solidFill>
                  <a:schemeClr val="accent2"/>
                </a:solidFill>
              </a:rPr>
              <a:t>vowel</a:t>
            </a:r>
          </a:p>
        </p:txBody>
      </p:sp>
      <p:sp>
        <p:nvSpPr>
          <p:cNvPr id="8241" name="Text Box 49"/>
          <p:cNvSpPr txBox="1">
            <a:spLocks noChangeArrowheads="1"/>
          </p:cNvSpPr>
          <p:nvPr/>
        </p:nvSpPr>
        <p:spPr bwMode="auto">
          <a:xfrm>
            <a:off x="4060825" y="514985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8242" name="Text Box 50"/>
          <p:cNvSpPr txBox="1">
            <a:spLocks noChangeArrowheads="1"/>
          </p:cNvSpPr>
          <p:nvPr/>
        </p:nvSpPr>
        <p:spPr bwMode="auto">
          <a:xfrm>
            <a:off x="5051425" y="514985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8243" name="Text Box 51"/>
          <p:cNvSpPr txBox="1">
            <a:spLocks noChangeArrowheads="1"/>
          </p:cNvSpPr>
          <p:nvPr/>
        </p:nvSpPr>
        <p:spPr bwMode="auto">
          <a:xfrm>
            <a:off x="6691312" y="5181600"/>
            <a:ext cx="2147888" cy="898525"/>
          </a:xfrm>
          <a:prstGeom prst="rect">
            <a:avLst/>
          </a:prstGeom>
          <a:noFill/>
          <a:ln w="76200" cmpd="tri">
            <a:solidFill>
              <a:srgbClr val="D6009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There are </a:t>
            </a:r>
            <a:r>
              <a:rPr lang="en-US">
                <a:solidFill>
                  <a:srgbClr val="CC0000"/>
                </a:solidFill>
              </a:rPr>
              <a:t>48</a:t>
            </a:r>
            <a:endParaRPr lang="en-US">
              <a:solidFill>
                <a:schemeClr val="accent2"/>
              </a:solidFill>
            </a:endParaRPr>
          </a:p>
          <a:p>
            <a:r>
              <a:rPr lang="en-US">
                <a:solidFill>
                  <a:schemeClr val="accent2"/>
                </a:solidFill>
              </a:rPr>
              <a:t>arrangements.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7325320"/>
              </p:ext>
            </p:extLst>
          </p:nvPr>
        </p:nvGraphicFramePr>
        <p:xfrm>
          <a:off x="5791200" y="5391943"/>
          <a:ext cx="706779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7" name="Equation" r:id="rId4" imgW="291960" imgH="177480" progId="Equation.DSMT4">
                  <p:embed/>
                </p:oleObj>
              </mc:Choice>
              <mc:Fallback>
                <p:oleObj name="Equation" r:id="rId4" imgW="291960" imgH="177480" progId="Equation.DSMT4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5391943"/>
                        <a:ext cx="706779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Math30-1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E8E9C-87A5-4E81-9F98-C8E1591C761E}" type="slidenum">
              <a:rPr lang="en-US" smtClean="0"/>
              <a:pPr/>
              <a:t>8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 bwMode="auto">
          <a:xfrm>
            <a:off x="762000" y="2389188"/>
            <a:ext cx="3635375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TextBox 25"/>
          <p:cNvSpPr txBox="1"/>
          <p:nvPr/>
        </p:nvSpPr>
        <p:spPr>
          <a:xfrm>
            <a:off x="2380355" y="247967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 bwMode="auto">
          <a:xfrm>
            <a:off x="511175" y="5547360"/>
            <a:ext cx="48768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" name="TextBox 29"/>
          <p:cNvSpPr txBox="1"/>
          <p:nvPr/>
        </p:nvSpPr>
        <p:spPr>
          <a:xfrm>
            <a:off x="3218555" y="568007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500"/>
                                        <p:tgtEl>
                                          <p:spTgt spid="8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8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8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8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8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8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8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8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8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8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8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8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8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8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8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8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8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8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8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8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500"/>
                                        <p:tgtEl>
                                          <p:spTgt spid="8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7" grpId="0" autoUpdateAnimBg="0"/>
      <p:bldP spid="8208" grpId="0" autoUpdateAnimBg="0"/>
      <p:bldP spid="8210" grpId="0" autoUpdateAnimBg="0"/>
      <p:bldP spid="8211" grpId="0" autoUpdateAnimBg="0"/>
      <p:bldP spid="8212" grpId="0" autoUpdateAnimBg="0"/>
      <p:bldP spid="8219" grpId="0" animBg="1" autoUpdateAnimBg="0"/>
      <p:bldP spid="8224" grpId="0" autoUpdateAnimBg="0"/>
      <p:bldP spid="8225" grpId="0" autoUpdateAnimBg="0"/>
      <p:bldP spid="8226" grpId="0" autoUpdateAnimBg="0"/>
      <p:bldP spid="8227" grpId="0" autoUpdateAnimBg="0"/>
      <p:bldP spid="8228" grpId="0" autoUpdateAnimBg="0"/>
      <p:bldP spid="8232" grpId="0" autoUpdateAnimBg="0"/>
      <p:bldP spid="8233" grpId="0" autoUpdateAnimBg="0"/>
      <p:bldP spid="8234" grpId="0" autoUpdateAnimBg="0"/>
      <p:bldP spid="8235" grpId="0" autoUpdateAnimBg="0"/>
      <p:bldP spid="8236" grpId="0" autoUpdateAnimBg="0"/>
      <p:bldP spid="8238" grpId="0" autoUpdateAnimBg="0"/>
      <p:bldP spid="8241" grpId="0" autoUpdateAnimBg="0"/>
      <p:bldP spid="8242" grpId="0" autoUpdateAnimBg="0"/>
      <p:bldP spid="8243" grpId="0" animBg="1" autoUpdateAnimBg="0"/>
      <p:bldP spid="26" grpId="0"/>
      <p:bldP spid="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152400" y="152400"/>
            <a:ext cx="877221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C0000"/>
                </a:solidFill>
              </a:rPr>
              <a:t>9</a:t>
            </a:r>
            <a:r>
              <a:rPr lang="en-US" dirty="0" smtClean="0">
                <a:solidFill>
                  <a:srgbClr val="CC0000"/>
                </a:solidFill>
              </a:rPr>
              <a:t>.</a:t>
            </a:r>
            <a:r>
              <a:rPr lang="en-US" dirty="0" smtClean="0"/>
              <a:t>   </a:t>
            </a:r>
            <a:r>
              <a:rPr lang="en-US" dirty="0"/>
              <a:t>You are given a multiple choice test with 10 questions.  There</a:t>
            </a:r>
          </a:p>
          <a:p>
            <a:r>
              <a:rPr lang="en-US" dirty="0"/>
              <a:t>      are four answers to each question.  How many ways can you </a:t>
            </a:r>
          </a:p>
          <a:p>
            <a:r>
              <a:rPr lang="en-US" dirty="0"/>
              <a:t>      complete the test?</a:t>
            </a:r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304800" y="2057400"/>
            <a:ext cx="8642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C0000"/>
                </a:solidFill>
              </a:rPr>
              <a:t>1          2         3          4           5          6          7         8           9         10</a:t>
            </a:r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76200" y="1301750"/>
            <a:ext cx="9101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____ </a:t>
            </a:r>
            <a:r>
              <a:rPr lang="en-US">
                <a:latin typeface="Arial" charset="0"/>
              </a:rPr>
              <a:t>x</a:t>
            </a:r>
            <a:r>
              <a:rPr lang="en-US"/>
              <a:t> ____</a:t>
            </a:r>
            <a:r>
              <a:rPr lang="en-US">
                <a:latin typeface="Arial" charset="0"/>
              </a:rPr>
              <a:t>x</a:t>
            </a:r>
            <a:r>
              <a:rPr lang="en-US"/>
              <a:t> ____ </a:t>
            </a:r>
            <a:r>
              <a:rPr lang="en-US">
                <a:latin typeface="Arial" charset="0"/>
              </a:rPr>
              <a:t>x</a:t>
            </a:r>
            <a:r>
              <a:rPr lang="en-US"/>
              <a:t> ____ </a:t>
            </a:r>
            <a:r>
              <a:rPr lang="en-US">
                <a:latin typeface="Arial" charset="0"/>
              </a:rPr>
              <a:t>x</a:t>
            </a:r>
            <a:r>
              <a:rPr lang="en-US"/>
              <a:t> ____ </a:t>
            </a:r>
            <a:r>
              <a:rPr lang="en-US">
                <a:latin typeface="Arial" charset="0"/>
              </a:rPr>
              <a:t>x</a:t>
            </a:r>
            <a:r>
              <a:rPr lang="en-US"/>
              <a:t> ____ </a:t>
            </a:r>
            <a:r>
              <a:rPr lang="en-US">
                <a:latin typeface="Arial" charset="0"/>
              </a:rPr>
              <a:t>x</a:t>
            </a:r>
            <a:r>
              <a:rPr lang="en-US"/>
              <a:t> ____ </a:t>
            </a:r>
            <a:r>
              <a:rPr lang="en-US">
                <a:latin typeface="Arial" charset="0"/>
              </a:rPr>
              <a:t>x</a:t>
            </a:r>
            <a:r>
              <a:rPr lang="en-US"/>
              <a:t> ____ </a:t>
            </a:r>
            <a:r>
              <a:rPr lang="en-US">
                <a:latin typeface="Arial" charset="0"/>
              </a:rPr>
              <a:t>x</a:t>
            </a:r>
            <a:r>
              <a:rPr lang="en-US"/>
              <a:t> ____ </a:t>
            </a:r>
            <a:r>
              <a:rPr lang="en-US">
                <a:latin typeface="Arial" charset="0"/>
              </a:rPr>
              <a:t>x</a:t>
            </a:r>
            <a:r>
              <a:rPr lang="en-US"/>
              <a:t> ____</a:t>
            </a:r>
          </a:p>
        </p:txBody>
      </p:sp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304800" y="13112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1168400" y="13112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1981200" y="13112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11288" name="Text Box 24"/>
          <p:cNvSpPr txBox="1">
            <a:spLocks noChangeArrowheads="1"/>
          </p:cNvSpPr>
          <p:nvPr/>
        </p:nvSpPr>
        <p:spPr bwMode="auto">
          <a:xfrm>
            <a:off x="2971800" y="13112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11289" name="Text Box 25"/>
          <p:cNvSpPr txBox="1">
            <a:spLocks noChangeArrowheads="1"/>
          </p:cNvSpPr>
          <p:nvPr/>
        </p:nvSpPr>
        <p:spPr bwMode="auto">
          <a:xfrm>
            <a:off x="3886200" y="13112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11290" name="Text Box 26"/>
          <p:cNvSpPr txBox="1">
            <a:spLocks noChangeArrowheads="1"/>
          </p:cNvSpPr>
          <p:nvPr/>
        </p:nvSpPr>
        <p:spPr bwMode="auto">
          <a:xfrm>
            <a:off x="4800600" y="13112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11291" name="Text Box 27"/>
          <p:cNvSpPr txBox="1">
            <a:spLocks noChangeArrowheads="1"/>
          </p:cNvSpPr>
          <p:nvPr/>
        </p:nvSpPr>
        <p:spPr bwMode="auto">
          <a:xfrm>
            <a:off x="5715000" y="13112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6629400" y="13112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11293" name="Text Box 29"/>
          <p:cNvSpPr txBox="1">
            <a:spLocks noChangeArrowheads="1"/>
          </p:cNvSpPr>
          <p:nvPr/>
        </p:nvSpPr>
        <p:spPr bwMode="auto">
          <a:xfrm>
            <a:off x="7543800" y="13112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11294" name="Text Box 30"/>
          <p:cNvSpPr txBox="1">
            <a:spLocks noChangeArrowheads="1"/>
          </p:cNvSpPr>
          <p:nvPr/>
        </p:nvSpPr>
        <p:spPr bwMode="auto">
          <a:xfrm>
            <a:off x="8458200" y="13112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11295" name="Text Box 31"/>
          <p:cNvSpPr txBox="1">
            <a:spLocks noChangeArrowheads="1"/>
          </p:cNvSpPr>
          <p:nvPr/>
        </p:nvSpPr>
        <p:spPr bwMode="auto">
          <a:xfrm>
            <a:off x="1524000" y="2743200"/>
            <a:ext cx="6456363" cy="533400"/>
          </a:xfrm>
          <a:prstGeom prst="rect">
            <a:avLst/>
          </a:prstGeom>
          <a:noFill/>
          <a:ln w="76200" cmpd="tri">
            <a:solidFill>
              <a:srgbClr val="D6009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You can complete the test 4</a:t>
            </a:r>
            <a:r>
              <a:rPr lang="en-US" baseline="30000">
                <a:solidFill>
                  <a:schemeClr val="accent2"/>
                </a:solidFill>
              </a:rPr>
              <a:t>10 </a:t>
            </a:r>
            <a:r>
              <a:rPr lang="en-US">
                <a:solidFill>
                  <a:schemeClr val="accent2"/>
                </a:solidFill>
              </a:rPr>
              <a:t>or 1 048 576 ways.</a:t>
            </a:r>
          </a:p>
        </p:txBody>
      </p:sp>
      <p:sp>
        <p:nvSpPr>
          <p:cNvPr id="11296" name="Text Box 32"/>
          <p:cNvSpPr txBox="1">
            <a:spLocks noChangeArrowheads="1"/>
          </p:cNvSpPr>
          <p:nvPr/>
        </p:nvSpPr>
        <p:spPr bwMode="auto">
          <a:xfrm>
            <a:off x="119063" y="3886200"/>
            <a:ext cx="902493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 pitchFamily="2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pitchFamily="2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pitchFamily="2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pitchFamily="2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pitchFamily="2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9pPr>
          </a:lstStyle>
          <a:p>
            <a:pPr marL="0" indent="0"/>
            <a:r>
              <a:rPr lang="en-US" dirty="0" smtClean="0"/>
              <a:t>10.  How </a:t>
            </a:r>
            <a:r>
              <a:rPr lang="en-US" dirty="0"/>
              <a:t>many different 3-letter arrangements begin with the letter</a:t>
            </a:r>
          </a:p>
          <a:p>
            <a:pPr>
              <a:buFont typeface="Arial" charset="0"/>
              <a:buNone/>
            </a:pPr>
            <a:r>
              <a:rPr lang="en-US" dirty="0"/>
              <a:t>      D and end with the letter G if repetition is not allowed?</a:t>
            </a:r>
          </a:p>
        </p:txBody>
      </p:sp>
      <p:sp>
        <p:nvSpPr>
          <p:cNvPr id="11297" name="Text Box 33"/>
          <p:cNvSpPr txBox="1">
            <a:spLocks noChangeArrowheads="1"/>
          </p:cNvSpPr>
          <p:nvPr/>
        </p:nvSpPr>
        <p:spPr bwMode="auto">
          <a:xfrm>
            <a:off x="1447800" y="5715000"/>
            <a:ext cx="2089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C0000"/>
                </a:solidFill>
              </a:rPr>
              <a:t>1          2         3</a:t>
            </a:r>
          </a:p>
        </p:txBody>
      </p:sp>
      <p:sp>
        <p:nvSpPr>
          <p:cNvPr id="11298" name="Text Box 34"/>
          <p:cNvSpPr txBox="1">
            <a:spLocks noChangeArrowheads="1"/>
          </p:cNvSpPr>
          <p:nvPr/>
        </p:nvSpPr>
        <p:spPr bwMode="auto">
          <a:xfrm>
            <a:off x="1219200" y="4724400"/>
            <a:ext cx="2581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____ </a:t>
            </a:r>
            <a:r>
              <a:rPr lang="en-US">
                <a:latin typeface="Arial" charset="0"/>
              </a:rPr>
              <a:t>x</a:t>
            </a:r>
            <a:r>
              <a:rPr lang="en-US"/>
              <a:t> ____</a:t>
            </a:r>
            <a:r>
              <a:rPr lang="en-US">
                <a:latin typeface="Arial" charset="0"/>
              </a:rPr>
              <a:t>x</a:t>
            </a:r>
            <a:r>
              <a:rPr lang="en-US"/>
              <a:t> ____</a:t>
            </a:r>
          </a:p>
        </p:txBody>
      </p:sp>
      <p:sp>
        <p:nvSpPr>
          <p:cNvPr id="11299" name="Text Box 35"/>
          <p:cNvSpPr txBox="1">
            <a:spLocks noChangeArrowheads="1"/>
          </p:cNvSpPr>
          <p:nvPr/>
        </p:nvSpPr>
        <p:spPr bwMode="auto">
          <a:xfrm>
            <a:off x="1447800" y="47339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11300" name="Text Box 36"/>
          <p:cNvSpPr txBox="1">
            <a:spLocks noChangeArrowheads="1"/>
          </p:cNvSpPr>
          <p:nvPr/>
        </p:nvSpPr>
        <p:spPr bwMode="auto">
          <a:xfrm>
            <a:off x="2311400" y="473392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24</a:t>
            </a:r>
          </a:p>
        </p:txBody>
      </p:sp>
      <p:sp>
        <p:nvSpPr>
          <p:cNvPr id="11301" name="Text Box 37"/>
          <p:cNvSpPr txBox="1">
            <a:spLocks noChangeArrowheads="1"/>
          </p:cNvSpPr>
          <p:nvPr/>
        </p:nvSpPr>
        <p:spPr bwMode="auto">
          <a:xfrm>
            <a:off x="3124200" y="47339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11309" name="Text Box 45"/>
          <p:cNvSpPr txBox="1">
            <a:spLocks noChangeArrowheads="1"/>
          </p:cNvSpPr>
          <p:nvPr/>
        </p:nvSpPr>
        <p:spPr bwMode="auto">
          <a:xfrm>
            <a:off x="4911725" y="4962525"/>
            <a:ext cx="3883025" cy="533400"/>
          </a:xfrm>
          <a:prstGeom prst="rect">
            <a:avLst/>
          </a:prstGeom>
          <a:noFill/>
          <a:ln w="76200" cmpd="tri">
            <a:solidFill>
              <a:srgbClr val="D6009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There are 24 arrangements.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E8E9C-87A5-4E81-9F98-C8E1591C761E}" type="slidenum">
              <a:rPr lang="en-US" smtClean="0"/>
              <a:pPr/>
              <a:t>9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 bwMode="auto">
          <a:xfrm>
            <a:off x="152400" y="1689736"/>
            <a:ext cx="877221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TextBox 25"/>
          <p:cNvSpPr txBox="1"/>
          <p:nvPr/>
        </p:nvSpPr>
        <p:spPr>
          <a:xfrm>
            <a:off x="4356080" y="1822451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27" name="Straight Connector 26"/>
          <p:cNvCxnSpPr/>
          <p:nvPr/>
        </p:nvCxnSpPr>
        <p:spPr bwMode="auto">
          <a:xfrm flipV="1">
            <a:off x="527925" y="5099685"/>
            <a:ext cx="3272550" cy="2093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TextBox 27"/>
          <p:cNvSpPr txBox="1"/>
          <p:nvPr/>
        </p:nvSpPr>
        <p:spPr>
          <a:xfrm>
            <a:off x="2133600" y="51816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8" presetClass="entr" presetSubtype="3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6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6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5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1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1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11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11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3" dur="500"/>
                                        <p:tgtEl>
                                          <p:spTgt spid="11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5" presetID="18" presetClass="entr" presetSubtype="3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7" dur="500"/>
                                        <p:tgtEl>
                                          <p:spTgt spid="11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1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1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1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1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1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1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9" dur="500"/>
                                        <p:tgtEl>
                                          <p:spTgt spid="11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2" grpId="0" autoUpdateAnimBg="0"/>
      <p:bldP spid="11283" grpId="0" autoUpdateAnimBg="0"/>
      <p:bldP spid="11284" grpId="0" autoUpdateAnimBg="0"/>
      <p:bldP spid="11285" grpId="0" autoUpdateAnimBg="0"/>
      <p:bldP spid="11286" grpId="0" autoUpdateAnimBg="0"/>
      <p:bldP spid="11287" grpId="0" autoUpdateAnimBg="0"/>
      <p:bldP spid="11288" grpId="0" autoUpdateAnimBg="0"/>
      <p:bldP spid="11289" grpId="0" autoUpdateAnimBg="0"/>
      <p:bldP spid="11290" grpId="0" autoUpdateAnimBg="0"/>
      <p:bldP spid="11291" grpId="0" autoUpdateAnimBg="0"/>
      <p:bldP spid="11292" grpId="0" autoUpdateAnimBg="0"/>
      <p:bldP spid="11293" grpId="0" autoUpdateAnimBg="0"/>
      <p:bldP spid="11294" grpId="0" autoUpdateAnimBg="0"/>
      <p:bldP spid="11295" grpId="0" animBg="1" autoUpdateAnimBg="0"/>
      <p:bldP spid="11296" grpId="0" autoUpdateAnimBg="0"/>
      <p:bldP spid="11297" grpId="0" autoUpdateAnimBg="0"/>
      <p:bldP spid="11298" grpId="0" autoUpdateAnimBg="0"/>
      <p:bldP spid="11299" grpId="0" autoUpdateAnimBg="0"/>
      <p:bldP spid="11300" grpId="0" autoUpdateAnimBg="0"/>
      <p:bldP spid="11301" grpId="0" autoUpdateAnimBg="0"/>
      <p:bldP spid="11309" grpId="0" animBg="1" autoUpdateAnimBg="0"/>
      <p:bldP spid="26" grpId="0"/>
      <p:bldP spid="28" grpId="0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2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2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HD:Microsoft :Templates:Blank Presentation</Template>
  <TotalTime>1399</TotalTime>
  <Words>1407</Words>
  <Application>Microsoft Office PowerPoint</Application>
  <PresentationFormat>On-screen Show (4:3)</PresentationFormat>
  <Paragraphs>351</Paragraphs>
  <Slides>14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Blank Presentation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Stephanie.MacKay@ecsd.net</dc:creator>
  <cp:lastModifiedBy>Shelley Yim</cp:lastModifiedBy>
  <cp:revision>124</cp:revision>
  <dcterms:created xsi:type="dcterms:W3CDTF">2000-01-16T05:27:52Z</dcterms:created>
  <dcterms:modified xsi:type="dcterms:W3CDTF">2014-05-22T14:23:25Z</dcterms:modified>
</cp:coreProperties>
</file>